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4"/>
  </p:sldMasterIdLst>
  <p:notesMasterIdLst>
    <p:notesMasterId r:id="rId28"/>
  </p:notesMasterIdLst>
  <p:handoutMasterIdLst>
    <p:handoutMasterId r:id="rId29"/>
  </p:handoutMasterIdLst>
  <p:sldIdLst>
    <p:sldId id="256" r:id="rId5"/>
    <p:sldId id="325" r:id="rId6"/>
    <p:sldId id="326" r:id="rId7"/>
    <p:sldId id="268" r:id="rId8"/>
    <p:sldId id="327" r:id="rId9"/>
    <p:sldId id="324" r:id="rId10"/>
    <p:sldId id="299" r:id="rId11"/>
    <p:sldId id="337" r:id="rId12"/>
    <p:sldId id="300" r:id="rId13"/>
    <p:sldId id="328" r:id="rId14"/>
    <p:sldId id="338" r:id="rId15"/>
    <p:sldId id="301" r:id="rId16"/>
    <p:sldId id="302" r:id="rId17"/>
    <p:sldId id="306" r:id="rId18"/>
    <p:sldId id="329" r:id="rId19"/>
    <p:sldId id="311" r:id="rId20"/>
    <p:sldId id="332" r:id="rId21"/>
    <p:sldId id="336" r:id="rId22"/>
    <p:sldId id="331" r:id="rId23"/>
    <p:sldId id="339" r:id="rId24"/>
    <p:sldId id="333" r:id="rId25"/>
    <p:sldId id="334" r:id="rId26"/>
    <p:sldId id="262" r:id="rId27"/>
  </p:sldIdLst>
  <p:sldSz cx="9144000" cy="6858000" type="screen4x3"/>
  <p:notesSz cx="6797675" cy="9872663"/>
  <p:defaultTextStyle>
    <a:lvl1pPr defTabSz="544195">
      <a:defRPr>
        <a:latin typeface="Calibri"/>
        <a:ea typeface="Calibri"/>
        <a:cs typeface="Calibri"/>
        <a:sym typeface="Calibri"/>
      </a:defRPr>
    </a:lvl1pPr>
    <a:lvl2pPr indent="457200" defTabSz="544195">
      <a:defRPr>
        <a:latin typeface="Calibri"/>
        <a:ea typeface="Calibri"/>
        <a:cs typeface="Calibri"/>
        <a:sym typeface="Calibri"/>
      </a:defRPr>
    </a:lvl2pPr>
    <a:lvl3pPr indent="914400" defTabSz="544195">
      <a:defRPr>
        <a:latin typeface="Calibri"/>
        <a:ea typeface="Calibri"/>
        <a:cs typeface="Calibri"/>
        <a:sym typeface="Calibri"/>
      </a:defRPr>
    </a:lvl3pPr>
    <a:lvl4pPr indent="1371600" defTabSz="544195">
      <a:defRPr>
        <a:latin typeface="Calibri"/>
        <a:ea typeface="Calibri"/>
        <a:cs typeface="Calibri"/>
        <a:sym typeface="Calibri"/>
      </a:defRPr>
    </a:lvl4pPr>
    <a:lvl5pPr indent="1828800" defTabSz="544195">
      <a:defRPr>
        <a:latin typeface="Calibri"/>
        <a:ea typeface="Calibri"/>
        <a:cs typeface="Calibri"/>
        <a:sym typeface="Calibri"/>
      </a:defRPr>
    </a:lvl5pPr>
    <a:lvl6pPr indent="2286000" defTabSz="544195">
      <a:defRPr>
        <a:latin typeface="Calibri"/>
        <a:ea typeface="Calibri"/>
        <a:cs typeface="Calibri"/>
        <a:sym typeface="Calibri"/>
      </a:defRPr>
    </a:lvl6pPr>
    <a:lvl7pPr indent="2743200" defTabSz="544195">
      <a:defRPr>
        <a:latin typeface="Calibri"/>
        <a:ea typeface="Calibri"/>
        <a:cs typeface="Calibri"/>
        <a:sym typeface="Calibri"/>
      </a:defRPr>
    </a:lvl7pPr>
    <a:lvl8pPr indent="3200400" defTabSz="544195">
      <a:defRPr>
        <a:latin typeface="Calibri"/>
        <a:ea typeface="Calibri"/>
        <a:cs typeface="Calibri"/>
        <a:sym typeface="Calibri"/>
      </a:defRPr>
    </a:lvl8pPr>
    <a:lvl9pPr indent="3657600" defTabSz="544195">
      <a:defRPr>
        <a:latin typeface="Calibri"/>
        <a:ea typeface="Calibri"/>
        <a:cs typeface="Calibri"/>
        <a:sym typeface="Calibri"/>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BDBFC1"/>
    <a:srgbClr val="F18001"/>
    <a:srgbClr val="81C2D6"/>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7B018BB-80A7-4F77-B60F-C8B233D01FF8}" styleName="">
    <a:wholeTbl>
      <a:tcTxStyle b="on" i="on">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Style>
        <a:tcBdr/>
        <a:fill>
          <a:solidFill>
            <a:srgbClr val="EFF3E9"/>
          </a:solidFill>
        </a:fill>
      </a:tcStyle>
    </a:band2H>
    <a:firstCol>
      <a:tcTxStyle b="on" i="on">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86372" autoAdjust="0"/>
  </p:normalViewPr>
  <p:slideViewPr>
    <p:cSldViewPr snapToGrid="0" snapToObjects="1">
      <p:cViewPr varScale="1">
        <p:scale>
          <a:sx n="71" d="100"/>
          <a:sy n="71" d="100"/>
        </p:scale>
        <p:origin x="-13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7" d="100"/>
          <a:sy n="67" d="100"/>
        </p:scale>
        <p:origin x="-3360" y="-108"/>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A2A35C-7437-4B5B-8989-5D47DA2C6B8A}" type="doc">
      <dgm:prSet loTypeId="urn:microsoft.com/office/officeart/2009/layout/CircleArrowProcess" loCatId="process" qsTypeId="urn:microsoft.com/office/officeart/2005/8/quickstyle/simple1" qsCatId="simple" csTypeId="urn:microsoft.com/office/officeart/2005/8/colors/accent5_2" csCatId="accent5" phldr="1"/>
      <dgm:spPr/>
    </dgm:pt>
    <dgm:pt modelId="{B5F272F9-2257-4D53-A699-41AC1BEC5D46}">
      <dgm:prSet phldrT="[文本]" custT="1"/>
      <dgm:spPr/>
      <dgm:t>
        <a:bodyPr/>
        <a:lstStyle/>
        <a:p>
          <a:r>
            <a:rPr lang="zh-CN" altLang="en-US" sz="2400" dirty="0">
              <a:latin typeface="微软雅黑" pitchFamily="34" charset="-122"/>
              <a:ea typeface="微软雅黑" pitchFamily="34" charset="-122"/>
            </a:rPr>
            <a:t>平台聚合</a:t>
          </a:r>
        </a:p>
      </dgm:t>
    </dgm:pt>
    <dgm:pt modelId="{09A77802-94D7-41AA-88B0-0D85390DEF05}" type="parTrans" cxnId="{08BEC56A-922A-483B-88AD-2187068C26CC}">
      <dgm:prSet/>
      <dgm:spPr/>
      <dgm:t>
        <a:bodyPr/>
        <a:lstStyle/>
        <a:p>
          <a:endParaRPr lang="zh-CN" altLang="en-US"/>
        </a:p>
      </dgm:t>
    </dgm:pt>
    <dgm:pt modelId="{74E06B8D-DF51-4683-911B-8C6193F4A05E}" type="sibTrans" cxnId="{08BEC56A-922A-483B-88AD-2187068C26CC}">
      <dgm:prSet/>
      <dgm:spPr/>
      <dgm:t>
        <a:bodyPr/>
        <a:lstStyle/>
        <a:p>
          <a:endParaRPr lang="zh-CN" altLang="en-US"/>
        </a:p>
      </dgm:t>
    </dgm:pt>
    <dgm:pt modelId="{A35AE7C3-92FF-4438-BD17-0A45755D9D69}">
      <dgm:prSet phldrT="[文本]" custT="1"/>
      <dgm:spPr/>
      <dgm:t>
        <a:bodyPr/>
        <a:lstStyle/>
        <a:p>
          <a:r>
            <a:rPr lang="zh-CN" altLang="en-US" sz="2400" dirty="0">
              <a:latin typeface="微软雅黑" pitchFamily="34" charset="-122"/>
              <a:ea typeface="微软雅黑" pitchFamily="34" charset="-122"/>
            </a:rPr>
            <a:t>内容聚合</a:t>
          </a:r>
        </a:p>
      </dgm:t>
    </dgm:pt>
    <dgm:pt modelId="{971FE04B-60CA-4D60-B29A-E619EE5A276E}" type="parTrans" cxnId="{93804980-A635-44DE-9673-D071AF1640DA}">
      <dgm:prSet/>
      <dgm:spPr/>
      <dgm:t>
        <a:bodyPr/>
        <a:lstStyle/>
        <a:p>
          <a:endParaRPr lang="zh-CN" altLang="en-US"/>
        </a:p>
      </dgm:t>
    </dgm:pt>
    <dgm:pt modelId="{CCCF01A1-958D-4A2B-9933-D0B5DC6F27A1}" type="sibTrans" cxnId="{93804980-A635-44DE-9673-D071AF1640DA}">
      <dgm:prSet/>
      <dgm:spPr/>
      <dgm:t>
        <a:bodyPr/>
        <a:lstStyle/>
        <a:p>
          <a:endParaRPr lang="zh-CN" altLang="en-US"/>
        </a:p>
      </dgm:t>
    </dgm:pt>
    <dgm:pt modelId="{A008B24A-8DDB-4D8C-B762-D7FF1375CCE9}" type="pres">
      <dgm:prSet presAssocID="{B5A2A35C-7437-4B5B-8989-5D47DA2C6B8A}" presName="Name0" presStyleCnt="0">
        <dgm:presLayoutVars>
          <dgm:chMax val="7"/>
          <dgm:chPref val="7"/>
          <dgm:dir/>
          <dgm:animLvl val="lvl"/>
        </dgm:presLayoutVars>
      </dgm:prSet>
      <dgm:spPr/>
    </dgm:pt>
    <dgm:pt modelId="{19F3650E-7C36-41A4-B9AD-58C4D4B2C383}" type="pres">
      <dgm:prSet presAssocID="{B5F272F9-2257-4D53-A699-41AC1BEC5D46}" presName="Accent1" presStyleCnt="0"/>
      <dgm:spPr/>
    </dgm:pt>
    <dgm:pt modelId="{AD439544-1052-47C4-9255-0367A85AE4D7}" type="pres">
      <dgm:prSet presAssocID="{B5F272F9-2257-4D53-A699-41AC1BEC5D46}" presName="Accent" presStyleLbl="node1" presStyleIdx="0" presStyleCnt="2" custLinFactNeighborX="21962"/>
      <dgm:spPr>
        <a:ln>
          <a:noFill/>
        </a:ln>
      </dgm:spPr>
    </dgm:pt>
    <dgm:pt modelId="{2EE599A9-43E2-4C0E-AE34-6A53928FE4A2}" type="pres">
      <dgm:prSet presAssocID="{B5F272F9-2257-4D53-A699-41AC1BEC5D46}" presName="Parent1" presStyleLbl="revTx" presStyleIdx="0" presStyleCnt="2" custLinFactNeighborX="44398" custLinFactNeighborY="-11578">
        <dgm:presLayoutVars>
          <dgm:chMax val="1"/>
          <dgm:chPref val="1"/>
          <dgm:bulletEnabled val="1"/>
        </dgm:presLayoutVars>
      </dgm:prSet>
      <dgm:spPr/>
      <dgm:t>
        <a:bodyPr/>
        <a:lstStyle/>
        <a:p>
          <a:endParaRPr lang="zh-CN" altLang="en-US"/>
        </a:p>
      </dgm:t>
    </dgm:pt>
    <dgm:pt modelId="{B4B584D0-8AAA-40EF-BC9E-D896C2F979AC}" type="pres">
      <dgm:prSet presAssocID="{A35AE7C3-92FF-4438-BD17-0A45755D9D69}" presName="Accent2" presStyleCnt="0"/>
      <dgm:spPr/>
    </dgm:pt>
    <dgm:pt modelId="{F61A9249-E7C9-4E1B-9476-16A0DB78D058}" type="pres">
      <dgm:prSet presAssocID="{A35AE7C3-92FF-4438-BD17-0A45755D9D69}" presName="Accent" presStyleLbl="node1" presStyleIdx="1" presStyleCnt="2" custLinFactNeighborX="19040" custLinFactNeighborY="-4760"/>
      <dgm:spPr>
        <a:ln>
          <a:noFill/>
        </a:ln>
      </dgm:spPr>
    </dgm:pt>
    <dgm:pt modelId="{CAD5112A-6566-4A34-B930-73F96DCE9D3E}" type="pres">
      <dgm:prSet presAssocID="{A35AE7C3-92FF-4438-BD17-0A45755D9D69}" presName="Parent2" presStyleLbl="revTx" presStyleIdx="1" presStyleCnt="2" custLinFactNeighborX="19033" custLinFactNeighborY="-9657">
        <dgm:presLayoutVars>
          <dgm:chMax val="1"/>
          <dgm:chPref val="1"/>
          <dgm:bulletEnabled val="1"/>
        </dgm:presLayoutVars>
      </dgm:prSet>
      <dgm:spPr/>
      <dgm:t>
        <a:bodyPr/>
        <a:lstStyle/>
        <a:p>
          <a:endParaRPr lang="zh-CN" altLang="en-US"/>
        </a:p>
      </dgm:t>
    </dgm:pt>
  </dgm:ptLst>
  <dgm:cxnLst>
    <dgm:cxn modelId="{644A81C3-C4E8-4E0E-97A4-D6AD86DFCBAC}" type="presOf" srcId="{A35AE7C3-92FF-4438-BD17-0A45755D9D69}" destId="{CAD5112A-6566-4A34-B930-73F96DCE9D3E}" srcOrd="0" destOrd="0" presId="urn:microsoft.com/office/officeart/2009/layout/CircleArrowProcess"/>
    <dgm:cxn modelId="{0E53A72A-6D4A-45CB-940E-2A98FA7067F6}" type="presOf" srcId="{B5F272F9-2257-4D53-A699-41AC1BEC5D46}" destId="{2EE599A9-43E2-4C0E-AE34-6A53928FE4A2}" srcOrd="0" destOrd="0" presId="urn:microsoft.com/office/officeart/2009/layout/CircleArrowProcess"/>
    <dgm:cxn modelId="{08BEC56A-922A-483B-88AD-2187068C26CC}" srcId="{B5A2A35C-7437-4B5B-8989-5D47DA2C6B8A}" destId="{B5F272F9-2257-4D53-A699-41AC1BEC5D46}" srcOrd="0" destOrd="0" parTransId="{09A77802-94D7-41AA-88B0-0D85390DEF05}" sibTransId="{74E06B8D-DF51-4683-911B-8C6193F4A05E}"/>
    <dgm:cxn modelId="{93804980-A635-44DE-9673-D071AF1640DA}" srcId="{B5A2A35C-7437-4B5B-8989-5D47DA2C6B8A}" destId="{A35AE7C3-92FF-4438-BD17-0A45755D9D69}" srcOrd="1" destOrd="0" parTransId="{971FE04B-60CA-4D60-B29A-E619EE5A276E}" sibTransId="{CCCF01A1-958D-4A2B-9933-D0B5DC6F27A1}"/>
    <dgm:cxn modelId="{F576F8F0-0171-420C-9733-9E5CB30D35E4}" type="presOf" srcId="{B5A2A35C-7437-4B5B-8989-5D47DA2C6B8A}" destId="{A008B24A-8DDB-4D8C-B762-D7FF1375CCE9}" srcOrd="0" destOrd="0" presId="urn:microsoft.com/office/officeart/2009/layout/CircleArrowProcess"/>
    <dgm:cxn modelId="{58D8F925-8B7E-4658-8002-053CEBE02D85}" type="presParOf" srcId="{A008B24A-8DDB-4D8C-B762-D7FF1375CCE9}" destId="{19F3650E-7C36-41A4-B9AD-58C4D4B2C383}" srcOrd="0" destOrd="0" presId="urn:microsoft.com/office/officeart/2009/layout/CircleArrowProcess"/>
    <dgm:cxn modelId="{50F02423-92F3-42DB-AFD2-ADBD6983F4C9}" type="presParOf" srcId="{19F3650E-7C36-41A4-B9AD-58C4D4B2C383}" destId="{AD439544-1052-47C4-9255-0367A85AE4D7}" srcOrd="0" destOrd="0" presId="urn:microsoft.com/office/officeart/2009/layout/CircleArrowProcess"/>
    <dgm:cxn modelId="{24FA56FA-7CF1-4376-AC46-7F725DB0940F}" type="presParOf" srcId="{A008B24A-8DDB-4D8C-B762-D7FF1375CCE9}" destId="{2EE599A9-43E2-4C0E-AE34-6A53928FE4A2}" srcOrd="1" destOrd="0" presId="urn:microsoft.com/office/officeart/2009/layout/CircleArrowProcess"/>
    <dgm:cxn modelId="{83891CA1-0354-43CC-A9F6-5E9611149C81}" type="presParOf" srcId="{A008B24A-8DDB-4D8C-B762-D7FF1375CCE9}" destId="{B4B584D0-8AAA-40EF-BC9E-D896C2F979AC}" srcOrd="2" destOrd="0" presId="urn:microsoft.com/office/officeart/2009/layout/CircleArrowProcess"/>
    <dgm:cxn modelId="{11CDC054-9598-42B2-AC63-349977FBE82F}" type="presParOf" srcId="{B4B584D0-8AAA-40EF-BC9E-D896C2F979AC}" destId="{F61A9249-E7C9-4E1B-9476-16A0DB78D058}" srcOrd="0" destOrd="0" presId="urn:microsoft.com/office/officeart/2009/layout/CircleArrowProcess"/>
    <dgm:cxn modelId="{CC4274F4-A6F1-47B5-9B69-9411A84D9AAA}" type="presParOf" srcId="{A008B24A-8DDB-4D8C-B762-D7FF1375CCE9}" destId="{CAD5112A-6566-4A34-B930-73F96DCE9D3E}" srcOrd="3" destOrd="0" presId="urn:microsoft.com/office/officeart/2009/layout/CircleArrowProcess"/>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966246-ACB3-412F-AA60-DCC58B1D669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zh-CN" altLang="en-US"/>
        </a:p>
      </dgm:t>
    </dgm:pt>
    <dgm:pt modelId="{15276AD9-7FA4-49AF-A968-5C9DFEFF9D54}">
      <dgm:prSet phldrT="[文本]"/>
      <dgm:spPr/>
      <dgm:t>
        <a:bodyPr/>
        <a:lstStyle/>
        <a:p>
          <a:r>
            <a:rPr lang="zh-CN" altLang="en-US" b="1" dirty="0">
              <a:latin typeface="微软雅黑" pitchFamily="34" charset="-122"/>
              <a:ea typeface="微软雅黑" pitchFamily="34" charset="-122"/>
            </a:rPr>
            <a:t>丰富的形态</a:t>
          </a:r>
        </a:p>
      </dgm:t>
    </dgm:pt>
    <dgm:pt modelId="{761BEDA3-BFF0-4A58-9F4B-CE4F483D56DB}" type="parTrans" cxnId="{A1204E5E-8F17-4331-903A-2415467E567D}">
      <dgm:prSet/>
      <dgm:spPr/>
      <dgm:t>
        <a:bodyPr/>
        <a:lstStyle/>
        <a:p>
          <a:endParaRPr lang="zh-CN" altLang="en-US">
            <a:latin typeface="微软雅黑" pitchFamily="34" charset="-122"/>
            <a:ea typeface="微软雅黑" pitchFamily="34" charset="-122"/>
          </a:endParaRPr>
        </a:p>
      </dgm:t>
    </dgm:pt>
    <dgm:pt modelId="{0B2D61CD-196B-4E31-9FB0-A0F8271FDFA8}" type="sibTrans" cxnId="{A1204E5E-8F17-4331-903A-2415467E567D}">
      <dgm:prSet/>
      <dgm:spPr/>
      <dgm:t>
        <a:bodyPr/>
        <a:lstStyle/>
        <a:p>
          <a:endParaRPr lang="zh-CN" altLang="en-US">
            <a:latin typeface="微软雅黑" pitchFamily="34" charset="-122"/>
            <a:ea typeface="微软雅黑" pitchFamily="34" charset="-122"/>
          </a:endParaRPr>
        </a:p>
      </dgm:t>
    </dgm:pt>
    <dgm:pt modelId="{C3F5201C-EBF5-4E71-AE97-B72E3683B68A}">
      <dgm:prSet phldrT="[文本]"/>
      <dgm:spPr/>
      <dgm:t>
        <a:bodyPr/>
        <a:lstStyle/>
        <a:p>
          <a:r>
            <a:rPr lang="zh-CN" altLang="en-US" dirty="0">
              <a:latin typeface="微软雅黑" pitchFamily="34" charset="-122"/>
              <a:ea typeface="微软雅黑" pitchFamily="34" charset="-122"/>
            </a:rPr>
            <a:t>每个分屏上可呈现图片、视频、网页、二级屏幕等形式的元素；</a:t>
          </a:r>
        </a:p>
      </dgm:t>
    </dgm:pt>
    <dgm:pt modelId="{E92E1791-6C03-4059-9B61-1750637C66EB}" type="parTrans" cxnId="{2FB82AEA-EF45-445F-9D27-318797B8FFDE}">
      <dgm:prSet/>
      <dgm:spPr/>
      <dgm:t>
        <a:bodyPr/>
        <a:lstStyle/>
        <a:p>
          <a:endParaRPr lang="zh-CN" altLang="en-US">
            <a:latin typeface="微软雅黑" pitchFamily="34" charset="-122"/>
            <a:ea typeface="微软雅黑" pitchFamily="34" charset="-122"/>
          </a:endParaRPr>
        </a:p>
      </dgm:t>
    </dgm:pt>
    <dgm:pt modelId="{F8EA06FE-5F7A-4D4E-9B4D-237FD24AE656}" type="sibTrans" cxnId="{2FB82AEA-EF45-445F-9D27-318797B8FFDE}">
      <dgm:prSet/>
      <dgm:spPr/>
      <dgm:t>
        <a:bodyPr/>
        <a:lstStyle/>
        <a:p>
          <a:endParaRPr lang="zh-CN" altLang="en-US">
            <a:latin typeface="微软雅黑" pitchFamily="34" charset="-122"/>
            <a:ea typeface="微软雅黑" pitchFamily="34" charset="-122"/>
          </a:endParaRPr>
        </a:p>
      </dgm:t>
    </dgm:pt>
    <dgm:pt modelId="{8D9C0D3C-9D82-432C-82DE-30EB5D58B0D8}">
      <dgm:prSet phldrT="[文本]"/>
      <dgm:spPr/>
      <dgm:t>
        <a:bodyPr/>
        <a:lstStyle/>
        <a:p>
          <a:r>
            <a:rPr lang="zh-CN" altLang="en-US" dirty="0">
              <a:latin typeface="微软雅黑" pitchFamily="34" charset="-122"/>
              <a:ea typeface="微软雅黑" pitchFamily="34" charset="-122"/>
            </a:rPr>
            <a:t>每个元素都可配置跳转方式。</a:t>
          </a:r>
        </a:p>
      </dgm:t>
    </dgm:pt>
    <dgm:pt modelId="{6AAE0458-E86C-4C69-986E-59A2F5DEC66F}" type="parTrans" cxnId="{51823E90-966E-412A-9E56-AD5FB9C058F7}">
      <dgm:prSet/>
      <dgm:spPr/>
      <dgm:t>
        <a:bodyPr/>
        <a:lstStyle/>
        <a:p>
          <a:endParaRPr lang="zh-CN" altLang="en-US">
            <a:latin typeface="微软雅黑" pitchFamily="34" charset="-122"/>
            <a:ea typeface="微软雅黑" pitchFamily="34" charset="-122"/>
          </a:endParaRPr>
        </a:p>
      </dgm:t>
    </dgm:pt>
    <dgm:pt modelId="{88E96076-2E08-4C58-BF45-3364C6C32DA2}" type="sibTrans" cxnId="{51823E90-966E-412A-9E56-AD5FB9C058F7}">
      <dgm:prSet/>
      <dgm:spPr/>
      <dgm:t>
        <a:bodyPr/>
        <a:lstStyle/>
        <a:p>
          <a:endParaRPr lang="zh-CN" altLang="en-US">
            <a:latin typeface="微软雅黑" pitchFamily="34" charset="-122"/>
            <a:ea typeface="微软雅黑" pitchFamily="34" charset="-122"/>
          </a:endParaRPr>
        </a:p>
      </dgm:t>
    </dgm:pt>
    <dgm:pt modelId="{83A35E89-C20D-4FC3-B01F-DBD588704854}">
      <dgm:prSet phldrT="[文本]"/>
      <dgm:spPr/>
      <dgm:t>
        <a:bodyPr/>
        <a:lstStyle/>
        <a:p>
          <a:r>
            <a:rPr lang="zh-CN" altLang="en-US" b="1" dirty="0">
              <a:latin typeface="微软雅黑" pitchFamily="34" charset="-122"/>
              <a:ea typeface="微软雅黑" pitchFamily="34" charset="-122"/>
            </a:rPr>
            <a:t>便捷的编辑</a:t>
          </a:r>
        </a:p>
      </dgm:t>
    </dgm:pt>
    <dgm:pt modelId="{7DD1FC68-0721-4CAB-8CCE-F92FDF942BC5}" type="parTrans" cxnId="{68AC5EF9-92E3-4E74-8107-83CD096085A8}">
      <dgm:prSet/>
      <dgm:spPr/>
      <dgm:t>
        <a:bodyPr/>
        <a:lstStyle/>
        <a:p>
          <a:endParaRPr lang="zh-CN" altLang="en-US">
            <a:latin typeface="微软雅黑" pitchFamily="34" charset="-122"/>
            <a:ea typeface="微软雅黑" pitchFamily="34" charset="-122"/>
          </a:endParaRPr>
        </a:p>
      </dgm:t>
    </dgm:pt>
    <dgm:pt modelId="{07F323B8-BDB0-45E7-83FB-F90F96A1F565}" type="sibTrans" cxnId="{68AC5EF9-92E3-4E74-8107-83CD096085A8}">
      <dgm:prSet/>
      <dgm:spPr/>
      <dgm:t>
        <a:bodyPr/>
        <a:lstStyle/>
        <a:p>
          <a:endParaRPr lang="zh-CN" altLang="en-US">
            <a:latin typeface="微软雅黑" pitchFamily="34" charset="-122"/>
            <a:ea typeface="微软雅黑" pitchFamily="34" charset="-122"/>
          </a:endParaRPr>
        </a:p>
      </dgm:t>
    </dgm:pt>
    <dgm:pt modelId="{6581562A-C1C6-4A30-89CF-20687283427D}">
      <dgm:prSet phldrT="[文本]"/>
      <dgm:spPr/>
      <dgm:t>
        <a:bodyPr/>
        <a:lstStyle/>
        <a:p>
          <a:r>
            <a:rPr lang="zh-CN" altLang="en-US" dirty="0">
              <a:latin typeface="微软雅黑" pitchFamily="34" charset="-122"/>
              <a:ea typeface="微软雅黑" pitchFamily="34" charset="-122"/>
            </a:rPr>
            <a:t>提供给运营管理员可拖拽的编辑方式；</a:t>
          </a:r>
        </a:p>
      </dgm:t>
    </dgm:pt>
    <dgm:pt modelId="{5FC60B30-4948-4A94-970E-27C1ED928226}" type="parTrans" cxnId="{96092D62-DD62-4272-B663-A25AA9793738}">
      <dgm:prSet/>
      <dgm:spPr/>
      <dgm:t>
        <a:bodyPr/>
        <a:lstStyle/>
        <a:p>
          <a:endParaRPr lang="zh-CN" altLang="en-US">
            <a:latin typeface="微软雅黑" pitchFamily="34" charset="-122"/>
            <a:ea typeface="微软雅黑" pitchFamily="34" charset="-122"/>
          </a:endParaRPr>
        </a:p>
      </dgm:t>
    </dgm:pt>
    <dgm:pt modelId="{EAC6AD8F-A4B4-44F9-B0F2-11B783C78A13}" type="sibTrans" cxnId="{96092D62-DD62-4272-B663-A25AA9793738}">
      <dgm:prSet/>
      <dgm:spPr/>
      <dgm:t>
        <a:bodyPr/>
        <a:lstStyle/>
        <a:p>
          <a:endParaRPr lang="zh-CN" altLang="en-US">
            <a:latin typeface="微软雅黑" pitchFamily="34" charset="-122"/>
            <a:ea typeface="微软雅黑" pitchFamily="34" charset="-122"/>
          </a:endParaRPr>
        </a:p>
      </dgm:t>
    </dgm:pt>
    <dgm:pt modelId="{4C59A650-0617-4F17-AE43-296B2D668246}">
      <dgm:prSet phldrT="[文本]"/>
      <dgm:spPr/>
      <dgm:t>
        <a:bodyPr/>
        <a:lstStyle/>
        <a:p>
          <a:r>
            <a:rPr lang="zh-CN" altLang="en-US" dirty="0">
              <a:latin typeface="微软雅黑" pitchFamily="34" charset="-122"/>
              <a:ea typeface="微软雅黑" pitchFamily="34" charset="-122"/>
            </a:rPr>
            <a:t>后台提供与电视屏幕等比例的预览，每个分屏展示的顺序与电视上呈现一致，所见即所得。</a:t>
          </a:r>
        </a:p>
      </dgm:t>
    </dgm:pt>
    <dgm:pt modelId="{48F66AE7-1993-4CC9-B1AF-1F2A6A6EC6ED}" type="parTrans" cxnId="{D704AB4A-5777-432E-A15C-4E646B073CD0}">
      <dgm:prSet/>
      <dgm:spPr/>
      <dgm:t>
        <a:bodyPr/>
        <a:lstStyle/>
        <a:p>
          <a:endParaRPr lang="zh-CN" altLang="en-US">
            <a:latin typeface="微软雅黑" pitchFamily="34" charset="-122"/>
            <a:ea typeface="微软雅黑" pitchFamily="34" charset="-122"/>
          </a:endParaRPr>
        </a:p>
      </dgm:t>
    </dgm:pt>
    <dgm:pt modelId="{C53535B8-1CBA-427D-B801-162003001706}" type="sibTrans" cxnId="{D704AB4A-5777-432E-A15C-4E646B073CD0}">
      <dgm:prSet/>
      <dgm:spPr/>
      <dgm:t>
        <a:bodyPr/>
        <a:lstStyle/>
        <a:p>
          <a:endParaRPr lang="zh-CN" altLang="en-US">
            <a:latin typeface="微软雅黑" pitchFamily="34" charset="-122"/>
            <a:ea typeface="微软雅黑" pitchFamily="34" charset="-122"/>
          </a:endParaRPr>
        </a:p>
      </dgm:t>
    </dgm:pt>
    <dgm:pt modelId="{9B74ABBB-6613-413F-964D-7CC935624502}">
      <dgm:prSet phldrT="[文本]"/>
      <dgm:spPr/>
      <dgm:t>
        <a:bodyPr/>
        <a:lstStyle/>
        <a:p>
          <a:r>
            <a:rPr lang="zh-CN" altLang="en-US" dirty="0">
              <a:latin typeface="微软雅黑" pitchFamily="34" charset="-122"/>
              <a:ea typeface="微软雅黑" pitchFamily="34" charset="-122"/>
            </a:rPr>
            <a:t>屏幕可以由一套分屏组成；</a:t>
          </a:r>
        </a:p>
      </dgm:t>
    </dgm:pt>
    <dgm:pt modelId="{8FBB1633-D215-4661-86B4-DA9DF6D2B2D5}" type="parTrans" cxnId="{AA35434E-F229-4335-BEC0-688ACF1517E4}">
      <dgm:prSet/>
      <dgm:spPr/>
      <dgm:t>
        <a:bodyPr/>
        <a:lstStyle/>
        <a:p>
          <a:endParaRPr lang="zh-CN" altLang="en-US">
            <a:latin typeface="微软雅黑" pitchFamily="34" charset="-122"/>
            <a:ea typeface="微软雅黑" pitchFamily="34" charset="-122"/>
          </a:endParaRPr>
        </a:p>
      </dgm:t>
    </dgm:pt>
    <dgm:pt modelId="{BBCE7D97-7B18-4F1C-A27B-D7527D9BA01E}" type="sibTrans" cxnId="{AA35434E-F229-4335-BEC0-688ACF1517E4}">
      <dgm:prSet/>
      <dgm:spPr/>
      <dgm:t>
        <a:bodyPr/>
        <a:lstStyle/>
        <a:p>
          <a:endParaRPr lang="zh-CN" altLang="en-US">
            <a:latin typeface="微软雅黑" pitchFamily="34" charset="-122"/>
            <a:ea typeface="微软雅黑" pitchFamily="34" charset="-122"/>
          </a:endParaRPr>
        </a:p>
      </dgm:t>
    </dgm:pt>
    <dgm:pt modelId="{363ABA89-6D27-44A6-9F7F-C694D311A2FD}">
      <dgm:prSet phldrT="[文本]"/>
      <dgm:spPr/>
      <dgm:t>
        <a:bodyPr/>
        <a:lstStyle/>
        <a:p>
          <a:endParaRPr lang="zh-CN" altLang="en-US" dirty="0">
            <a:latin typeface="微软雅黑" pitchFamily="34" charset="-122"/>
            <a:ea typeface="微软雅黑" pitchFamily="34" charset="-122"/>
          </a:endParaRPr>
        </a:p>
      </dgm:t>
    </dgm:pt>
    <dgm:pt modelId="{4932032E-83AB-41E8-BC6E-18582C3318DE}" type="parTrans" cxnId="{FCBAC35A-72BE-425D-B066-08BD39ED8424}">
      <dgm:prSet/>
      <dgm:spPr/>
      <dgm:t>
        <a:bodyPr/>
        <a:lstStyle/>
        <a:p>
          <a:endParaRPr lang="zh-CN" altLang="en-US">
            <a:latin typeface="微软雅黑" pitchFamily="34" charset="-122"/>
            <a:ea typeface="微软雅黑" pitchFamily="34" charset="-122"/>
          </a:endParaRPr>
        </a:p>
      </dgm:t>
    </dgm:pt>
    <dgm:pt modelId="{D7AEC444-2F90-426C-BF11-8AE2EC7E2BF3}" type="sibTrans" cxnId="{FCBAC35A-72BE-425D-B066-08BD39ED8424}">
      <dgm:prSet/>
      <dgm:spPr/>
      <dgm:t>
        <a:bodyPr/>
        <a:lstStyle/>
        <a:p>
          <a:endParaRPr lang="zh-CN" altLang="en-US">
            <a:latin typeface="微软雅黑" pitchFamily="34" charset="-122"/>
            <a:ea typeface="微软雅黑" pitchFamily="34" charset="-122"/>
          </a:endParaRPr>
        </a:p>
      </dgm:t>
    </dgm:pt>
    <dgm:pt modelId="{A56D8A92-0A0D-4240-B13E-2C61AD5E6635}">
      <dgm:prSet phldrT="[文本]"/>
      <dgm:spPr/>
      <dgm:t>
        <a:bodyPr/>
        <a:lstStyle/>
        <a:p>
          <a:r>
            <a:rPr lang="zh-CN" altLang="en-US" dirty="0">
              <a:latin typeface="微软雅黑" pitchFamily="34" charset="-122"/>
              <a:ea typeface="微软雅黑" pitchFamily="34" charset="-122"/>
            </a:rPr>
            <a:t>屏幕可指定开机应用直接打开；</a:t>
          </a:r>
        </a:p>
      </dgm:t>
    </dgm:pt>
    <dgm:pt modelId="{6D7262F9-F16C-44AE-96B8-C724DA9DC77B}" type="parTrans" cxnId="{C7994787-04E7-487D-BB5B-F4971C046A25}">
      <dgm:prSet/>
      <dgm:spPr/>
      <dgm:t>
        <a:bodyPr/>
        <a:lstStyle/>
        <a:p>
          <a:endParaRPr lang="zh-CN" altLang="en-US"/>
        </a:p>
      </dgm:t>
    </dgm:pt>
    <dgm:pt modelId="{65302739-3DE4-41B2-A19C-A1D00C9F8963}" type="sibTrans" cxnId="{C7994787-04E7-487D-BB5B-F4971C046A25}">
      <dgm:prSet/>
      <dgm:spPr/>
      <dgm:t>
        <a:bodyPr/>
        <a:lstStyle/>
        <a:p>
          <a:endParaRPr lang="zh-CN" altLang="en-US"/>
        </a:p>
      </dgm:t>
    </dgm:pt>
    <dgm:pt modelId="{2BD1F648-79F4-4E34-BDA3-5CDDF32BEE99}" type="pres">
      <dgm:prSet presAssocID="{1C966246-ACB3-412F-AA60-DCC58B1D669B}" presName="Name0" presStyleCnt="0">
        <dgm:presLayoutVars>
          <dgm:dir/>
          <dgm:animLvl val="lvl"/>
          <dgm:resizeHandles val="exact"/>
        </dgm:presLayoutVars>
      </dgm:prSet>
      <dgm:spPr/>
      <dgm:t>
        <a:bodyPr/>
        <a:lstStyle/>
        <a:p>
          <a:endParaRPr lang="zh-CN" altLang="en-US"/>
        </a:p>
      </dgm:t>
    </dgm:pt>
    <dgm:pt modelId="{6D72BB82-E07B-4BCC-ABD5-B7B533C26312}" type="pres">
      <dgm:prSet presAssocID="{15276AD9-7FA4-49AF-A968-5C9DFEFF9D54}" presName="composite" presStyleCnt="0"/>
      <dgm:spPr/>
    </dgm:pt>
    <dgm:pt modelId="{F5ACB284-A37E-4F8F-8098-4F507AAB98BE}" type="pres">
      <dgm:prSet presAssocID="{15276AD9-7FA4-49AF-A968-5C9DFEFF9D54}" presName="parTx" presStyleLbl="alignNode1" presStyleIdx="0" presStyleCnt="2" custScaleY="101463" custLinFactNeighborX="-346" custLinFactNeighborY="-67947">
        <dgm:presLayoutVars>
          <dgm:chMax val="0"/>
          <dgm:chPref val="0"/>
          <dgm:bulletEnabled val="1"/>
        </dgm:presLayoutVars>
      </dgm:prSet>
      <dgm:spPr/>
      <dgm:t>
        <a:bodyPr/>
        <a:lstStyle/>
        <a:p>
          <a:endParaRPr lang="zh-CN" altLang="en-US"/>
        </a:p>
      </dgm:t>
    </dgm:pt>
    <dgm:pt modelId="{E53712E1-7AE0-4637-B11F-9DC6A6CD57F5}" type="pres">
      <dgm:prSet presAssocID="{15276AD9-7FA4-49AF-A968-5C9DFEFF9D54}" presName="desTx" presStyleLbl="alignAccFollowNode1" presStyleIdx="0" presStyleCnt="2" custScaleY="82560" custLinFactNeighborX="-346" custLinFactNeighborY="-23012">
        <dgm:presLayoutVars>
          <dgm:bulletEnabled val="1"/>
        </dgm:presLayoutVars>
      </dgm:prSet>
      <dgm:spPr/>
      <dgm:t>
        <a:bodyPr/>
        <a:lstStyle/>
        <a:p>
          <a:endParaRPr lang="zh-CN" altLang="en-US"/>
        </a:p>
      </dgm:t>
    </dgm:pt>
    <dgm:pt modelId="{F8C29041-CCF9-4646-B55A-F01F0BE97534}" type="pres">
      <dgm:prSet presAssocID="{0B2D61CD-196B-4E31-9FB0-A0F8271FDFA8}" presName="space" presStyleCnt="0"/>
      <dgm:spPr/>
    </dgm:pt>
    <dgm:pt modelId="{FACE4B8A-61BD-4BD9-850D-2DDD0FAE2557}" type="pres">
      <dgm:prSet presAssocID="{83A35E89-C20D-4FC3-B01F-DBD588704854}" presName="composite" presStyleCnt="0"/>
      <dgm:spPr/>
    </dgm:pt>
    <dgm:pt modelId="{5105020D-7834-41AB-B1FA-F1F441EB62C7}" type="pres">
      <dgm:prSet presAssocID="{83A35E89-C20D-4FC3-B01F-DBD588704854}" presName="parTx" presStyleLbl="alignNode1" presStyleIdx="1" presStyleCnt="2" custLinFactNeighborX="346" custLinFactNeighborY="-67997">
        <dgm:presLayoutVars>
          <dgm:chMax val="0"/>
          <dgm:chPref val="0"/>
          <dgm:bulletEnabled val="1"/>
        </dgm:presLayoutVars>
      </dgm:prSet>
      <dgm:spPr/>
      <dgm:t>
        <a:bodyPr/>
        <a:lstStyle/>
        <a:p>
          <a:endParaRPr lang="zh-CN" altLang="en-US"/>
        </a:p>
      </dgm:t>
    </dgm:pt>
    <dgm:pt modelId="{BB691CD1-7619-4B37-B54D-5A2DD9493B8C}" type="pres">
      <dgm:prSet presAssocID="{83A35E89-C20D-4FC3-B01F-DBD588704854}" presName="desTx" presStyleLbl="alignAccFollowNode1" presStyleIdx="1" presStyleCnt="2" custScaleY="82518" custLinFactNeighborX="346" custLinFactNeighborY="-22202">
        <dgm:presLayoutVars>
          <dgm:bulletEnabled val="1"/>
        </dgm:presLayoutVars>
      </dgm:prSet>
      <dgm:spPr/>
      <dgm:t>
        <a:bodyPr/>
        <a:lstStyle/>
        <a:p>
          <a:endParaRPr lang="zh-CN" altLang="en-US"/>
        </a:p>
      </dgm:t>
    </dgm:pt>
  </dgm:ptLst>
  <dgm:cxnLst>
    <dgm:cxn modelId="{AA35434E-F229-4335-BEC0-688ACF1517E4}" srcId="{15276AD9-7FA4-49AF-A968-5C9DFEFF9D54}" destId="{9B74ABBB-6613-413F-964D-7CC935624502}" srcOrd="0" destOrd="0" parTransId="{8FBB1633-D215-4661-86B4-DA9DF6D2B2D5}" sibTransId="{BBCE7D97-7B18-4F1C-A27B-D7527D9BA01E}"/>
    <dgm:cxn modelId="{C7994787-04E7-487D-BB5B-F4971C046A25}" srcId="{15276AD9-7FA4-49AF-A968-5C9DFEFF9D54}" destId="{A56D8A92-0A0D-4240-B13E-2C61AD5E6635}" srcOrd="2" destOrd="0" parTransId="{6D7262F9-F16C-44AE-96B8-C724DA9DC77B}" sibTransId="{65302739-3DE4-41B2-A19C-A1D00C9F8963}"/>
    <dgm:cxn modelId="{68AC5EF9-92E3-4E74-8107-83CD096085A8}" srcId="{1C966246-ACB3-412F-AA60-DCC58B1D669B}" destId="{83A35E89-C20D-4FC3-B01F-DBD588704854}" srcOrd="1" destOrd="0" parTransId="{7DD1FC68-0721-4CAB-8CCE-F92FDF942BC5}" sibTransId="{07F323B8-BDB0-45E7-83FB-F90F96A1F565}"/>
    <dgm:cxn modelId="{96092D62-DD62-4272-B663-A25AA9793738}" srcId="{83A35E89-C20D-4FC3-B01F-DBD588704854}" destId="{6581562A-C1C6-4A30-89CF-20687283427D}" srcOrd="0" destOrd="0" parTransId="{5FC60B30-4948-4A94-970E-27C1ED928226}" sibTransId="{EAC6AD8F-A4B4-44F9-B0F2-11B783C78A13}"/>
    <dgm:cxn modelId="{D704AB4A-5777-432E-A15C-4E646B073CD0}" srcId="{83A35E89-C20D-4FC3-B01F-DBD588704854}" destId="{4C59A650-0617-4F17-AE43-296B2D668246}" srcOrd="1" destOrd="0" parTransId="{48F66AE7-1993-4CC9-B1AF-1F2A6A6EC6ED}" sibTransId="{C53535B8-1CBA-427D-B801-162003001706}"/>
    <dgm:cxn modelId="{B4DA2BE7-E5F1-4FB6-A11C-5337156BE2BC}" type="presOf" srcId="{363ABA89-6D27-44A6-9F7F-C694D311A2FD}" destId="{BB691CD1-7619-4B37-B54D-5A2DD9493B8C}" srcOrd="0" destOrd="2" presId="urn:microsoft.com/office/officeart/2005/8/layout/hList1"/>
    <dgm:cxn modelId="{91CD7F83-5F9C-441D-B6A7-596E5E5C6943}" type="presOf" srcId="{A56D8A92-0A0D-4240-B13E-2C61AD5E6635}" destId="{E53712E1-7AE0-4637-B11F-9DC6A6CD57F5}" srcOrd="0" destOrd="2" presId="urn:microsoft.com/office/officeart/2005/8/layout/hList1"/>
    <dgm:cxn modelId="{1EB49E19-17AC-4A34-A6A6-CA7C0E713F55}" type="presOf" srcId="{4C59A650-0617-4F17-AE43-296B2D668246}" destId="{BB691CD1-7619-4B37-B54D-5A2DD9493B8C}" srcOrd="0" destOrd="1" presId="urn:microsoft.com/office/officeart/2005/8/layout/hList1"/>
    <dgm:cxn modelId="{0A10A9C8-8E8A-447F-9D39-0928DE7B4A35}" type="presOf" srcId="{15276AD9-7FA4-49AF-A968-5C9DFEFF9D54}" destId="{F5ACB284-A37E-4F8F-8098-4F507AAB98BE}" srcOrd="0" destOrd="0" presId="urn:microsoft.com/office/officeart/2005/8/layout/hList1"/>
    <dgm:cxn modelId="{FCBAC35A-72BE-425D-B066-08BD39ED8424}" srcId="{83A35E89-C20D-4FC3-B01F-DBD588704854}" destId="{363ABA89-6D27-44A6-9F7F-C694D311A2FD}" srcOrd="2" destOrd="0" parTransId="{4932032E-83AB-41E8-BC6E-18582C3318DE}" sibTransId="{D7AEC444-2F90-426C-BF11-8AE2EC7E2BF3}"/>
    <dgm:cxn modelId="{51823E90-966E-412A-9E56-AD5FB9C058F7}" srcId="{15276AD9-7FA4-49AF-A968-5C9DFEFF9D54}" destId="{8D9C0D3C-9D82-432C-82DE-30EB5D58B0D8}" srcOrd="3" destOrd="0" parTransId="{6AAE0458-E86C-4C69-986E-59A2F5DEC66F}" sibTransId="{88E96076-2E08-4C58-BF45-3364C6C32DA2}"/>
    <dgm:cxn modelId="{EE141857-9E68-4EAC-B61F-7B6B2B8D2130}" type="presOf" srcId="{1C966246-ACB3-412F-AA60-DCC58B1D669B}" destId="{2BD1F648-79F4-4E34-BDA3-5CDDF32BEE99}" srcOrd="0" destOrd="0" presId="urn:microsoft.com/office/officeart/2005/8/layout/hList1"/>
    <dgm:cxn modelId="{A1204E5E-8F17-4331-903A-2415467E567D}" srcId="{1C966246-ACB3-412F-AA60-DCC58B1D669B}" destId="{15276AD9-7FA4-49AF-A968-5C9DFEFF9D54}" srcOrd="0" destOrd="0" parTransId="{761BEDA3-BFF0-4A58-9F4B-CE4F483D56DB}" sibTransId="{0B2D61CD-196B-4E31-9FB0-A0F8271FDFA8}"/>
    <dgm:cxn modelId="{03983515-28AD-44F6-9D01-06181CEA74CB}" type="presOf" srcId="{83A35E89-C20D-4FC3-B01F-DBD588704854}" destId="{5105020D-7834-41AB-B1FA-F1F441EB62C7}" srcOrd="0" destOrd="0" presId="urn:microsoft.com/office/officeart/2005/8/layout/hList1"/>
    <dgm:cxn modelId="{3CBDE3D0-5BC2-4069-B4FD-7DD2060F9BE4}" type="presOf" srcId="{9B74ABBB-6613-413F-964D-7CC935624502}" destId="{E53712E1-7AE0-4637-B11F-9DC6A6CD57F5}" srcOrd="0" destOrd="0" presId="urn:microsoft.com/office/officeart/2005/8/layout/hList1"/>
    <dgm:cxn modelId="{F8E8983A-E6EF-4BAA-B7C1-929CD69162F3}" type="presOf" srcId="{8D9C0D3C-9D82-432C-82DE-30EB5D58B0D8}" destId="{E53712E1-7AE0-4637-B11F-9DC6A6CD57F5}" srcOrd="0" destOrd="3" presId="urn:microsoft.com/office/officeart/2005/8/layout/hList1"/>
    <dgm:cxn modelId="{19198FF6-F86F-483A-8A17-FA1617E751E6}" type="presOf" srcId="{C3F5201C-EBF5-4E71-AE97-B72E3683B68A}" destId="{E53712E1-7AE0-4637-B11F-9DC6A6CD57F5}" srcOrd="0" destOrd="1" presId="urn:microsoft.com/office/officeart/2005/8/layout/hList1"/>
    <dgm:cxn modelId="{2FB82AEA-EF45-445F-9D27-318797B8FFDE}" srcId="{15276AD9-7FA4-49AF-A968-5C9DFEFF9D54}" destId="{C3F5201C-EBF5-4E71-AE97-B72E3683B68A}" srcOrd="1" destOrd="0" parTransId="{E92E1791-6C03-4059-9B61-1750637C66EB}" sibTransId="{F8EA06FE-5F7A-4D4E-9B4D-237FD24AE656}"/>
    <dgm:cxn modelId="{9B4E7D8E-4D56-4552-AEB6-04FA31655636}" type="presOf" srcId="{6581562A-C1C6-4A30-89CF-20687283427D}" destId="{BB691CD1-7619-4B37-B54D-5A2DD9493B8C}" srcOrd="0" destOrd="0" presId="urn:microsoft.com/office/officeart/2005/8/layout/hList1"/>
    <dgm:cxn modelId="{38FCF183-B15A-4B33-8E7C-B31833807814}" type="presParOf" srcId="{2BD1F648-79F4-4E34-BDA3-5CDDF32BEE99}" destId="{6D72BB82-E07B-4BCC-ABD5-B7B533C26312}" srcOrd="0" destOrd="0" presId="urn:microsoft.com/office/officeart/2005/8/layout/hList1"/>
    <dgm:cxn modelId="{D55ECC83-525F-47D5-8ACB-8F592E97C542}" type="presParOf" srcId="{6D72BB82-E07B-4BCC-ABD5-B7B533C26312}" destId="{F5ACB284-A37E-4F8F-8098-4F507AAB98BE}" srcOrd="0" destOrd="0" presId="urn:microsoft.com/office/officeart/2005/8/layout/hList1"/>
    <dgm:cxn modelId="{2236DE49-0E34-44F0-899F-0609A32FC09E}" type="presParOf" srcId="{6D72BB82-E07B-4BCC-ABD5-B7B533C26312}" destId="{E53712E1-7AE0-4637-B11F-9DC6A6CD57F5}" srcOrd="1" destOrd="0" presId="urn:microsoft.com/office/officeart/2005/8/layout/hList1"/>
    <dgm:cxn modelId="{88C1D424-9B41-4874-AC5A-4E7AFD3C45E0}" type="presParOf" srcId="{2BD1F648-79F4-4E34-BDA3-5CDDF32BEE99}" destId="{F8C29041-CCF9-4646-B55A-F01F0BE97534}" srcOrd="1" destOrd="0" presId="urn:microsoft.com/office/officeart/2005/8/layout/hList1"/>
    <dgm:cxn modelId="{3BA78C29-82B3-4688-AA8B-5DFB6EB0E057}" type="presParOf" srcId="{2BD1F648-79F4-4E34-BDA3-5CDDF32BEE99}" destId="{FACE4B8A-61BD-4BD9-850D-2DDD0FAE2557}" srcOrd="2" destOrd="0" presId="urn:microsoft.com/office/officeart/2005/8/layout/hList1"/>
    <dgm:cxn modelId="{02ACA9CC-C56C-4CBF-A351-5A1D1BDABC26}" type="presParOf" srcId="{FACE4B8A-61BD-4BD9-850D-2DDD0FAE2557}" destId="{5105020D-7834-41AB-B1FA-F1F441EB62C7}" srcOrd="0" destOrd="0" presId="urn:microsoft.com/office/officeart/2005/8/layout/hList1"/>
    <dgm:cxn modelId="{0410C376-E9BE-4F60-8ED0-69B559C74173}" type="presParOf" srcId="{FACE4B8A-61BD-4BD9-850D-2DDD0FAE2557}" destId="{BB691CD1-7619-4B37-B54D-5A2DD9493B8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39544-1052-47C4-9255-0367A85AE4D7}">
      <dsp:nvSpPr>
        <dsp:cNvPr id="0" name=""/>
        <dsp:cNvSpPr/>
      </dsp:nvSpPr>
      <dsp:spPr>
        <a:xfrm>
          <a:off x="2595406" y="0"/>
          <a:ext cx="2671001" cy="2671078"/>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E599A9-43E2-4C0E-AE34-6A53928FE4A2}">
      <dsp:nvSpPr>
        <dsp:cNvPr id="0" name=""/>
        <dsp:cNvSpPr/>
      </dsp:nvSpPr>
      <dsp:spPr>
        <a:xfrm>
          <a:off x="3260338" y="880780"/>
          <a:ext cx="1490208" cy="745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itchFamily="34" charset="-122"/>
              <a:ea typeface="微软雅黑" pitchFamily="34" charset="-122"/>
            </a:rPr>
            <a:t>平台聚合</a:t>
          </a:r>
        </a:p>
      </dsp:txBody>
      <dsp:txXfrm>
        <a:off x="3260338" y="880780"/>
        <a:ext cx="1490208" cy="745016"/>
      </dsp:txXfrm>
    </dsp:sp>
    <dsp:sp modelId="{F61A9249-E7C9-4E1B-9476-16A0DB78D058}">
      <dsp:nvSpPr>
        <dsp:cNvPr id="0" name=""/>
        <dsp:cNvSpPr/>
      </dsp:nvSpPr>
      <dsp:spPr>
        <a:xfrm>
          <a:off x="1894333" y="1602785"/>
          <a:ext cx="2294593" cy="2295564"/>
        </a:xfrm>
        <a:prstGeom prst="blockArc">
          <a:avLst>
            <a:gd name="adj1" fmla="val 0"/>
            <a:gd name="adj2" fmla="val 18900000"/>
            <a:gd name="adj3" fmla="val 12740"/>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D5112A-6566-4A34-B930-73F96DCE9D3E}">
      <dsp:nvSpPr>
        <dsp:cNvPr id="0" name=""/>
        <dsp:cNvSpPr/>
      </dsp:nvSpPr>
      <dsp:spPr>
        <a:xfrm>
          <a:off x="2137242" y="2432815"/>
          <a:ext cx="1490208" cy="745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微软雅黑" pitchFamily="34" charset="-122"/>
              <a:ea typeface="微软雅黑" pitchFamily="34" charset="-122"/>
            </a:rPr>
            <a:t>内容聚合</a:t>
          </a:r>
        </a:p>
      </dsp:txBody>
      <dsp:txXfrm>
        <a:off x="2137242" y="2432815"/>
        <a:ext cx="1490208" cy="745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CB284-A37E-4F8F-8098-4F507AAB98BE}">
      <dsp:nvSpPr>
        <dsp:cNvPr id="0" name=""/>
        <dsp:cNvSpPr/>
      </dsp:nvSpPr>
      <dsp:spPr>
        <a:xfrm>
          <a:off x="0" y="0"/>
          <a:ext cx="3968528" cy="613648"/>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zh-CN" altLang="en-US" sz="1700" b="1" kern="1200" dirty="0">
              <a:latin typeface="微软雅黑" pitchFamily="34" charset="-122"/>
              <a:ea typeface="微软雅黑" pitchFamily="34" charset="-122"/>
            </a:rPr>
            <a:t>丰富的形态</a:t>
          </a:r>
        </a:p>
      </dsp:txBody>
      <dsp:txXfrm>
        <a:off x="0" y="0"/>
        <a:ext cx="3968528" cy="613648"/>
      </dsp:txXfrm>
    </dsp:sp>
    <dsp:sp modelId="{E53712E1-7AE0-4637-B11F-9DC6A6CD57F5}">
      <dsp:nvSpPr>
        <dsp:cNvPr id="0" name=""/>
        <dsp:cNvSpPr/>
      </dsp:nvSpPr>
      <dsp:spPr>
        <a:xfrm>
          <a:off x="0" y="605024"/>
          <a:ext cx="3968528" cy="2385368"/>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屏幕可以由一套分屏组成；</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每个分屏上可呈现图片、视频、网页、二级屏幕等形式的元素；</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屏幕可指定开机应用直接打开；</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每个元素都可配置跳转方式。</a:t>
          </a:r>
        </a:p>
      </dsp:txBody>
      <dsp:txXfrm>
        <a:off x="0" y="605024"/>
        <a:ext cx="3968528" cy="2385368"/>
      </dsp:txXfrm>
    </dsp:sp>
    <dsp:sp modelId="{5105020D-7834-41AB-B1FA-F1F441EB62C7}">
      <dsp:nvSpPr>
        <dsp:cNvPr id="0" name=""/>
        <dsp:cNvSpPr/>
      </dsp:nvSpPr>
      <dsp:spPr>
        <a:xfrm>
          <a:off x="4524205" y="1"/>
          <a:ext cx="3968528" cy="6048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zh-CN" altLang="en-US" sz="1700" b="1" kern="1200" dirty="0">
              <a:latin typeface="微软雅黑" pitchFamily="34" charset="-122"/>
              <a:ea typeface="微软雅黑" pitchFamily="34" charset="-122"/>
            </a:rPr>
            <a:t>便捷的编辑</a:t>
          </a:r>
        </a:p>
      </dsp:txBody>
      <dsp:txXfrm>
        <a:off x="4524205" y="1"/>
        <a:ext cx="3968528" cy="604800"/>
      </dsp:txXfrm>
    </dsp:sp>
    <dsp:sp modelId="{BB691CD1-7619-4B37-B54D-5A2DD9493B8C}">
      <dsp:nvSpPr>
        <dsp:cNvPr id="0" name=""/>
        <dsp:cNvSpPr/>
      </dsp:nvSpPr>
      <dsp:spPr>
        <a:xfrm>
          <a:off x="4524205" y="627125"/>
          <a:ext cx="3968528" cy="2384154"/>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提供给运营管理员可拖拽的编辑方式；</a:t>
          </a:r>
        </a:p>
        <a:p>
          <a:pPr marL="171450" lvl="1" indent="-171450" algn="l" defTabSz="755650">
            <a:lnSpc>
              <a:spcPct val="90000"/>
            </a:lnSpc>
            <a:spcBef>
              <a:spcPct val="0"/>
            </a:spcBef>
            <a:spcAft>
              <a:spcPct val="15000"/>
            </a:spcAft>
            <a:buChar char="••"/>
          </a:pPr>
          <a:r>
            <a:rPr lang="zh-CN" altLang="en-US" sz="1700" kern="1200" dirty="0">
              <a:latin typeface="微软雅黑" pitchFamily="34" charset="-122"/>
              <a:ea typeface="微软雅黑" pitchFamily="34" charset="-122"/>
            </a:rPr>
            <a:t>后台提供与电视屏幕等比例的预览，每个分屏展示的顺序与电视上呈现一致，所见即所得。</a:t>
          </a:r>
        </a:p>
        <a:p>
          <a:pPr marL="171450" lvl="1" indent="-171450" algn="l" defTabSz="755650">
            <a:lnSpc>
              <a:spcPct val="90000"/>
            </a:lnSpc>
            <a:spcBef>
              <a:spcPct val="0"/>
            </a:spcBef>
            <a:spcAft>
              <a:spcPct val="15000"/>
            </a:spcAft>
            <a:buChar char="••"/>
          </a:pPr>
          <a:endParaRPr lang="zh-CN" altLang="en-US" sz="1700" kern="1200" dirty="0">
            <a:latin typeface="微软雅黑" pitchFamily="34" charset="-122"/>
            <a:ea typeface="微软雅黑" pitchFamily="34" charset="-122"/>
          </a:endParaRPr>
        </a:p>
      </dsp:txBody>
      <dsp:txXfrm>
        <a:off x="4524205" y="627125"/>
        <a:ext cx="3968528" cy="238415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45659" cy="49363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4" y="0"/>
            <a:ext cx="2945659" cy="493633"/>
          </a:xfrm>
          <a:prstGeom prst="rect">
            <a:avLst/>
          </a:prstGeom>
        </p:spPr>
        <p:txBody>
          <a:bodyPr vert="horz" lIns="91440" tIns="45720" rIns="91440" bIns="45720" rtlCol="0"/>
          <a:lstStyle>
            <a:lvl1pPr algn="r">
              <a:defRPr sz="1200"/>
            </a:lvl1pPr>
          </a:lstStyle>
          <a:p>
            <a:fld id="{53D73329-3FD1-48D9-8F87-23C6CB834AE1}" type="datetimeFigureOut">
              <a:rPr lang="zh-CN" altLang="en-US" smtClean="0"/>
              <a:pPr/>
              <a:t>2017/6/6</a:t>
            </a:fld>
            <a:endParaRPr lang="zh-CN" altLang="en-US"/>
          </a:p>
        </p:txBody>
      </p:sp>
      <p:sp>
        <p:nvSpPr>
          <p:cNvPr id="4" name="页脚占位符 3"/>
          <p:cNvSpPr>
            <a:spLocks noGrp="1"/>
          </p:cNvSpPr>
          <p:nvPr>
            <p:ph type="ftr" sz="quarter" idx="2"/>
          </p:nvPr>
        </p:nvSpPr>
        <p:spPr>
          <a:xfrm>
            <a:off x="1" y="9377317"/>
            <a:ext cx="2945659" cy="49363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4" y="9377317"/>
            <a:ext cx="2945659" cy="493633"/>
          </a:xfrm>
          <a:prstGeom prst="rect">
            <a:avLst/>
          </a:prstGeom>
        </p:spPr>
        <p:txBody>
          <a:bodyPr vert="horz" lIns="91440" tIns="45720" rIns="91440" bIns="45720" rtlCol="0" anchor="b"/>
          <a:lstStyle>
            <a:lvl1pPr algn="r">
              <a:defRPr sz="1200"/>
            </a:lvl1pPr>
          </a:lstStyle>
          <a:p>
            <a:fld id="{FA824FF7-61B1-49EA-B5A8-429E6CE27115}" type="slidenum">
              <a:rPr lang="zh-CN" altLang="en-US" smtClean="0"/>
              <a:pPr/>
              <a:t>‹#›</a:t>
            </a:fld>
            <a:endParaRPr lang="zh-CN" altLang="en-US"/>
          </a:p>
        </p:txBody>
      </p:sp>
    </p:spTree>
    <p:extLst>
      <p:ext uri="{BB962C8B-B14F-4D97-AF65-F5344CB8AC3E}">
        <p14:creationId xmlns:p14="http://schemas.microsoft.com/office/powerpoint/2010/main" val="544772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930275" y="739775"/>
            <a:ext cx="4937125" cy="3702050"/>
          </a:xfrm>
          <a:prstGeom prst="rect">
            <a:avLst/>
          </a:prstGeom>
        </p:spPr>
        <p:txBody>
          <a:bodyPr/>
          <a:lstStyle/>
          <a:p>
            <a:pPr lvl="0"/>
            <a:endParaRPr/>
          </a:p>
        </p:txBody>
      </p:sp>
      <p:sp>
        <p:nvSpPr>
          <p:cNvPr id="73" name="Shape 73"/>
          <p:cNvSpPr>
            <a:spLocks noGrp="1"/>
          </p:cNvSpPr>
          <p:nvPr>
            <p:ph type="body" sz="quarter" idx="1"/>
          </p:nvPr>
        </p:nvSpPr>
        <p:spPr>
          <a:xfrm>
            <a:off x="906357" y="4689516"/>
            <a:ext cx="4984962" cy="4442698"/>
          </a:xfrm>
          <a:prstGeom prst="rect">
            <a:avLst/>
          </a:prstGeom>
        </p:spPr>
        <p:txBody>
          <a:bodyPr/>
          <a:lstStyle/>
          <a:p>
            <a:pPr lvl="0"/>
            <a:endParaRPr/>
          </a:p>
        </p:txBody>
      </p:sp>
    </p:spTree>
    <p:extLst>
      <p:ext uri="{BB962C8B-B14F-4D97-AF65-F5344CB8AC3E}">
        <p14:creationId xmlns:p14="http://schemas.microsoft.com/office/powerpoint/2010/main" val="3532171064"/>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3533740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rcRect r="24975"/>
          <a:stretch>
            <a:fillRect/>
          </a:stretch>
        </p:blipFill>
        <p:spPr>
          <a:xfrm>
            <a:off x="-1270" y="0"/>
            <a:ext cx="9146540" cy="6858000"/>
          </a:xfrm>
          <a:prstGeom prst="rect">
            <a:avLst/>
          </a:prstGeom>
        </p:spPr>
      </p:pic>
      <p:grpSp>
        <p:nvGrpSpPr>
          <p:cNvPr id="3" name="Group 9"/>
          <p:cNvGrpSpPr/>
          <p:nvPr userDrawn="1"/>
        </p:nvGrpSpPr>
        <p:grpSpPr>
          <a:xfrm>
            <a:off x="6433115" y="6543195"/>
            <a:ext cx="2637940" cy="279401"/>
            <a:chOff x="93716" y="19561"/>
            <a:chExt cx="2637939" cy="279400"/>
          </a:xfrm>
        </p:grpSpPr>
        <p:sp>
          <p:nvSpPr>
            <p:cNvPr id="4" name="Shape 7"/>
            <p:cNvSpPr/>
            <p:nvPr/>
          </p:nvSpPr>
          <p:spPr>
            <a:xfrm>
              <a:off x="93716" y="19561"/>
              <a:ext cx="1364891" cy="279401"/>
            </a:xfrm>
            <a:prstGeom prst="rect">
              <a:avLst/>
            </a:prstGeom>
            <a:noFill/>
            <a:ln w="3175" cap="flat">
              <a:noFill/>
              <a:miter lim="400000"/>
            </a:ln>
            <a:effectLst/>
          </p:spPr>
          <p:txBody>
            <a:bodyPr wrap="none" lIns="50800" tIns="50800" rIns="50800" bIns="50800" numCol="1" anchor="ctr">
              <a:spAutoFit/>
            </a:bodyPr>
            <a:lstStyle>
              <a:lvl1pPr algn="ctr" defTabSz="584200">
                <a:defRPr sz="1000">
                  <a:solidFill>
                    <a:srgbClr val="FFFFFF"/>
                  </a:solidFill>
                  <a:latin typeface="Microsoft YaHei"/>
                  <a:ea typeface="Microsoft YaHei"/>
                  <a:cs typeface="Microsoft YaHei"/>
                  <a:sym typeface="Microsoft YaHei"/>
                </a:defRPr>
              </a:lvl1pPr>
            </a:lstStyle>
            <a:p>
              <a:pPr lvl="0">
                <a:defRPr sz="1800">
                  <a:solidFill>
                    <a:srgbClr val="000000"/>
                  </a:solidFill>
                </a:defRPr>
              </a:pPr>
              <a:r>
                <a:rPr sz="1000">
                  <a:solidFill>
                    <a:srgbClr val="FFFFFF"/>
                  </a:solidFill>
                </a:rPr>
                <a:t> 版权所有 © 卓望公司</a:t>
              </a:r>
            </a:p>
          </p:txBody>
        </p:sp>
        <p:sp>
          <p:nvSpPr>
            <p:cNvPr id="5" name="Shape 8"/>
            <p:cNvSpPr/>
            <p:nvPr/>
          </p:nvSpPr>
          <p:spPr>
            <a:xfrm>
              <a:off x="1435473" y="19561"/>
              <a:ext cx="1296183" cy="279401"/>
            </a:xfrm>
            <a:prstGeom prst="rect">
              <a:avLst/>
            </a:prstGeom>
            <a:noFill/>
            <a:ln w="3175" cap="flat">
              <a:noFill/>
              <a:miter lim="400000"/>
            </a:ln>
            <a:effectLst/>
          </p:spPr>
          <p:txBody>
            <a:bodyPr wrap="none" lIns="50800" tIns="50800" rIns="50800" bIns="50800" numCol="1" anchor="ctr">
              <a:spAutoFit/>
            </a:bodyPr>
            <a:lstStyle>
              <a:lvl1pPr algn="ctr" defTabSz="584200">
                <a:defRPr sz="1000">
                  <a:solidFill>
                    <a:srgbClr val="FFFFFF"/>
                  </a:solidFill>
                  <a:latin typeface="Microsoft YaHei"/>
                  <a:ea typeface="Microsoft YaHei"/>
                  <a:cs typeface="Microsoft YaHei"/>
                  <a:sym typeface="Microsoft YaHei"/>
                </a:defRPr>
              </a:lvl1pPr>
            </a:lstStyle>
            <a:p>
              <a:pPr lvl="0">
                <a:defRPr sz="1800">
                  <a:solidFill>
                    <a:srgbClr val="000000"/>
                  </a:solidFill>
                </a:defRPr>
              </a:pPr>
              <a:r>
                <a:rPr sz="1000">
                  <a:solidFill>
                    <a:srgbClr val="FFFFFF"/>
                  </a:solidFill>
                </a:rPr>
                <a:t>Copyright © Aspire</a:t>
              </a:r>
            </a:p>
          </p:txBody>
        </p:sp>
      </p:grpSp>
      <p:pic>
        <p:nvPicPr>
          <p:cNvPr id="6" name="图片 5"/>
          <p:cNvPicPr>
            <a:picLocks noChangeAspect="1"/>
          </p:cNvPicPr>
          <p:nvPr userDrawn="1"/>
        </p:nvPicPr>
        <p:blipFill>
          <a:blip r:embed="rId2"/>
          <a:srcRect r="81520" b="76417"/>
          <a:stretch>
            <a:fillRect/>
          </a:stretch>
        </p:blipFill>
        <p:spPr>
          <a:xfrm>
            <a:off x="485140" y="0"/>
            <a:ext cx="2252980" cy="1617345"/>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标题幻灯片 拷贝 2">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39" y="-4445"/>
            <a:ext cx="9144211" cy="6858000"/>
          </a:xfrm>
          <a:prstGeom prst="rect">
            <a:avLst/>
          </a:prstGeom>
        </p:spPr>
      </p:pic>
      <p:pic>
        <p:nvPicPr>
          <p:cNvPr id="3" name="图片 2"/>
          <p:cNvPicPr>
            <a:picLocks noChangeAspect="1"/>
          </p:cNvPicPr>
          <p:nvPr/>
        </p:nvPicPr>
        <p:blipFill>
          <a:blip r:embed="rId2"/>
          <a:srcRect l="62427" t="25981" r="15109" b="55685"/>
          <a:stretch>
            <a:fillRect/>
          </a:stretch>
        </p:blipFill>
        <p:spPr>
          <a:xfrm>
            <a:off x="6082666" y="1762125"/>
            <a:ext cx="2054066" cy="1257300"/>
          </a:xfrm>
          <a:prstGeom prst="rect">
            <a:avLst/>
          </a:prstGeom>
        </p:spPr>
      </p:pic>
      <p:pic>
        <p:nvPicPr>
          <p:cNvPr id="4" name="图片 3"/>
          <p:cNvPicPr>
            <a:picLocks noChangeAspect="1"/>
          </p:cNvPicPr>
          <p:nvPr userDrawn="1"/>
        </p:nvPicPr>
        <p:blipFill>
          <a:blip r:embed="rId3"/>
          <a:srcRect l="12604" r="12604"/>
          <a:stretch>
            <a:fillRect/>
          </a:stretch>
        </p:blipFill>
        <p:spPr>
          <a:xfrm>
            <a:off x="-12700" y="0"/>
            <a:ext cx="9118600" cy="6858000"/>
          </a:xfrm>
          <a:prstGeom prst="rect">
            <a:avLst/>
          </a:prstGeom>
        </p:spPr>
      </p:pic>
      <p:pic>
        <p:nvPicPr>
          <p:cNvPr id="5" name="图片 4"/>
          <p:cNvPicPr>
            <a:picLocks noChangeAspect="1"/>
          </p:cNvPicPr>
          <p:nvPr userDrawn="1"/>
        </p:nvPicPr>
        <p:blipFill>
          <a:blip r:embed="rId3"/>
          <a:srcRect l="58932" t="30889" r="19854" b="51278"/>
          <a:stretch>
            <a:fillRect/>
          </a:stretch>
        </p:blipFill>
        <p:spPr>
          <a:xfrm>
            <a:off x="5954395" y="2105025"/>
            <a:ext cx="2586355" cy="122301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
        <p:nvSpPr>
          <p:cNvPr id="48" name="Shape 48"/>
          <p:cNvSpPr/>
          <p:nvPr/>
        </p:nvSpPr>
        <p:spPr>
          <a:xfrm>
            <a:off x="242701" y="6679628"/>
            <a:ext cx="8658599" cy="189239"/>
          </a:xfrm>
          <a:prstGeom prst="rect">
            <a:avLst/>
          </a:prstGeom>
          <a:solidFill>
            <a:srgbClr val="F18001"/>
          </a:solidFill>
          <a:ln w="12700">
            <a:miter lim="400000"/>
          </a:ln>
          <a:effectLst>
            <a:outerShdw blurRad="38100" dist="23000" dir="5400000" rotWithShape="0">
              <a:srgbClr val="000000">
                <a:alpha val="35000"/>
              </a:srgbClr>
            </a:outerShdw>
          </a:effectLst>
        </p:spPr>
        <p:txBody>
          <a:bodyPr lIns="0" tIns="0" rIns="0" bIns="0" anchor="ctr"/>
          <a:lstStyle/>
          <a:p>
            <a:pPr lvl="0">
              <a:defRPr>
                <a:solidFill>
                  <a:srgbClr val="FFFFFF"/>
                </a:solidFill>
              </a:defRPr>
            </a:pPr>
            <a:endParaRPr/>
          </a:p>
        </p:txBody>
      </p:sp>
      <p:pic>
        <p:nvPicPr>
          <p:cNvPr id="49" name="image6.png" descr="C:\Users\gaobo.ASPIRE\Desktop\未标题-1.png"/>
          <p:cNvPicPr/>
          <p:nvPr/>
        </p:nvPicPr>
        <p:blipFill>
          <a:blip r:embed="rId2">
            <a:alphaModFix amt="17288"/>
          </a:blip>
          <a:stretch>
            <a:fillRect/>
          </a:stretch>
        </p:blipFill>
        <p:spPr>
          <a:xfrm>
            <a:off x="4835201" y="1"/>
            <a:ext cx="4313563" cy="6003751"/>
          </a:xfrm>
          <a:prstGeom prst="rect">
            <a:avLst/>
          </a:prstGeom>
          <a:ln w="12700">
            <a:miter lim="400000"/>
            <a:headEnd/>
            <a:tailEnd/>
          </a:ln>
        </p:spPr>
      </p:pic>
      <p:pic>
        <p:nvPicPr>
          <p:cNvPr id="50" name="image8.png" descr="C:\Users\gaobo.ASPIRE\Desktop\公司\_常用素材\卓望模板\LOGO带圈R -01.png"/>
          <p:cNvPicPr/>
          <p:nvPr/>
        </p:nvPicPr>
        <p:blipFill>
          <a:blip r:embed="rId3" cstate="print"/>
          <a:stretch>
            <a:fillRect/>
          </a:stretch>
        </p:blipFill>
        <p:spPr>
          <a:xfrm>
            <a:off x="166808" y="211621"/>
            <a:ext cx="779964" cy="335469"/>
          </a:xfrm>
          <a:prstGeom prst="rect">
            <a:avLst/>
          </a:prstGeom>
          <a:ln w="12700">
            <a:miter lim="400000"/>
            <a:headEnd/>
            <a:tailEnd/>
          </a:ln>
        </p:spPr>
      </p:pic>
      <p:sp>
        <p:nvSpPr>
          <p:cNvPr id="51" name="Shape 51"/>
          <p:cNvSpPr/>
          <p:nvPr/>
        </p:nvSpPr>
        <p:spPr>
          <a:xfrm>
            <a:off x="1384605" y="544921"/>
            <a:ext cx="7516695" cy="1"/>
          </a:xfrm>
          <a:prstGeom prst="line">
            <a:avLst/>
          </a:prstGeom>
          <a:ln w="25400">
            <a:solidFill>
              <a:srgbClr val="F18001"/>
            </a:solidFill>
          </a:ln>
        </p:spPr>
        <p:txBody>
          <a:bodyPr lIns="0" tIns="0" rIns="0" bIns="0"/>
          <a:lstStyle/>
          <a:p>
            <a:pPr lvl="0" defTabSz="457200">
              <a:defRPr sz="1200">
                <a:latin typeface="+mn-lt"/>
                <a:ea typeface="+mn-ea"/>
                <a:cs typeface="+mn-cs"/>
                <a:sym typeface="Helvetica"/>
              </a:defRPr>
            </a:pPr>
            <a:endParaRPr/>
          </a:p>
        </p:txBody>
      </p:sp>
      <p:grpSp>
        <p:nvGrpSpPr>
          <p:cNvPr id="2" name="Group 54"/>
          <p:cNvGrpSpPr/>
          <p:nvPr/>
        </p:nvGrpSpPr>
        <p:grpSpPr>
          <a:xfrm>
            <a:off x="-34285" y="6660425"/>
            <a:ext cx="2984525" cy="241092"/>
            <a:chOff x="156245" y="32261"/>
            <a:chExt cx="2766139" cy="241091"/>
          </a:xfrm>
        </p:grpSpPr>
        <p:sp>
          <p:nvSpPr>
            <p:cNvPr id="52" name="Shape 52"/>
            <p:cNvSpPr/>
            <p:nvPr/>
          </p:nvSpPr>
          <p:spPr>
            <a:xfrm>
              <a:off x="156245" y="32261"/>
              <a:ext cx="1650024" cy="241091"/>
            </a:xfrm>
            <a:prstGeom prst="rect">
              <a:avLst/>
            </a:prstGeom>
            <a:noFill/>
            <a:ln w="12700" cap="flat">
              <a:noFill/>
              <a:miter lim="400000"/>
            </a:ln>
            <a:effectLst/>
          </p:spPr>
          <p:txBody>
            <a:bodyPr wrap="none" lIns="50800" tIns="50800" rIns="50800" bIns="50800" numCol="1" anchor="ctr">
              <a:spAutoFit/>
            </a:bodyPr>
            <a:lstStyle>
              <a:lvl1pPr algn="ctr" defTabSz="584200">
                <a:defRPr sz="900">
                  <a:solidFill>
                    <a:srgbClr val="FFFFFF"/>
                  </a:solidFill>
                  <a:latin typeface="Microsoft YaHei"/>
                  <a:ea typeface="Microsoft YaHei"/>
                  <a:cs typeface="Microsoft YaHei"/>
                  <a:sym typeface="Microsoft YaHei"/>
                </a:defRPr>
              </a:lvl1pPr>
            </a:lstStyle>
            <a:p>
              <a:pPr lvl="0">
                <a:defRPr sz="1800">
                  <a:solidFill>
                    <a:srgbClr val="000000"/>
                  </a:solidFill>
                </a:defRPr>
              </a:pPr>
              <a:r>
                <a:rPr sz="900" dirty="0">
                  <a:solidFill>
                    <a:srgbClr val="FFFFFF"/>
                  </a:solidFill>
                </a:rPr>
                <a:t> </a:t>
              </a:r>
              <a:r>
                <a:rPr sz="900" dirty="0" err="1">
                  <a:solidFill>
                    <a:srgbClr val="FFFFFF"/>
                  </a:solidFill>
                </a:rPr>
                <a:t>版权所有</a:t>
              </a:r>
              <a:r>
                <a:rPr sz="900" dirty="0">
                  <a:solidFill>
                    <a:srgbClr val="FFFFFF"/>
                  </a:solidFill>
                </a:rPr>
                <a:t> © </a:t>
              </a:r>
              <a:r>
                <a:rPr sz="900" dirty="0" err="1">
                  <a:solidFill>
                    <a:srgbClr val="FFFFFF"/>
                  </a:solidFill>
                </a:rPr>
                <a:t>卓望公司</a:t>
              </a:r>
              <a:endParaRPr sz="900" dirty="0">
                <a:solidFill>
                  <a:srgbClr val="FFFFFF"/>
                </a:solidFill>
              </a:endParaRPr>
            </a:p>
          </p:txBody>
        </p:sp>
        <p:sp>
          <p:nvSpPr>
            <p:cNvPr id="53" name="Shape 53"/>
            <p:cNvSpPr/>
            <p:nvPr/>
          </p:nvSpPr>
          <p:spPr>
            <a:xfrm>
              <a:off x="1355716" y="32261"/>
              <a:ext cx="1566668" cy="241091"/>
            </a:xfrm>
            <a:prstGeom prst="rect">
              <a:avLst/>
            </a:prstGeom>
            <a:noFill/>
            <a:ln w="12700" cap="flat">
              <a:noFill/>
              <a:miter lim="400000"/>
            </a:ln>
            <a:effectLst/>
          </p:spPr>
          <p:txBody>
            <a:bodyPr wrap="none" lIns="50800" tIns="50800" rIns="50800" bIns="50800" numCol="1" anchor="ctr">
              <a:spAutoFit/>
            </a:bodyPr>
            <a:lstStyle>
              <a:lvl1pPr algn="ctr" defTabSz="584200">
                <a:defRPr sz="900">
                  <a:solidFill>
                    <a:srgbClr val="FFFFFF"/>
                  </a:solidFill>
                  <a:latin typeface="Microsoft YaHei"/>
                  <a:ea typeface="Microsoft YaHei"/>
                  <a:cs typeface="Microsoft YaHei"/>
                  <a:sym typeface="Microsoft YaHei"/>
                </a:defRPr>
              </a:lvl1pPr>
            </a:lstStyle>
            <a:p>
              <a:pPr lvl="0">
                <a:defRPr sz="1800">
                  <a:solidFill>
                    <a:srgbClr val="000000"/>
                  </a:solidFill>
                </a:defRPr>
              </a:pPr>
              <a:r>
                <a:rPr sz="900" dirty="0">
                  <a:solidFill>
                    <a:srgbClr val="FFFFFF"/>
                  </a:solidFill>
                </a:rPr>
                <a:t>Copyright © Aspire</a:t>
              </a:r>
            </a:p>
          </p:txBody>
        </p:sp>
      </p:grpSp>
      <p:sp>
        <p:nvSpPr>
          <p:cNvPr id="4" name="文本占位符 3"/>
          <p:cNvSpPr>
            <a:spLocks noGrp="1"/>
          </p:cNvSpPr>
          <p:nvPr>
            <p:ph type="body" sz="quarter" idx="10" hasCustomPrompt="1"/>
          </p:nvPr>
        </p:nvSpPr>
        <p:spPr>
          <a:xfrm>
            <a:off x="1384299" y="148074"/>
            <a:ext cx="6671879" cy="335952"/>
          </a:xfrm>
          <a:prstGeom prst="rect">
            <a:avLst/>
          </a:prstGeom>
        </p:spPr>
        <p:txBody>
          <a:bodyPr/>
          <a:lstStyle>
            <a:lvl1pPr marL="0" marR="0" indent="0" defTabSz="914400" eaLnBrk="1" fontAlgn="auto" latinLnBrk="0" hangingPunct="1">
              <a:lnSpc>
                <a:spcPct val="100000"/>
              </a:lnSpc>
              <a:spcBef>
                <a:spcPts val="700"/>
              </a:spcBef>
              <a:spcAft>
                <a:spcPts val="0"/>
              </a:spcAft>
              <a:buClrTx/>
              <a:buSzPct val="100000"/>
              <a:buFont typeface="Arial"/>
              <a:buNone/>
              <a:tabLst/>
              <a:defRPr sz="1800">
                <a:latin typeface="微软雅黑" pitchFamily="34" charset="-122"/>
                <a:ea typeface="微软雅黑" pitchFamily="34" charset="-122"/>
              </a:defRPr>
            </a:lvl1pPr>
          </a:lstStyle>
          <a:p>
            <a:pPr marL="0" marR="0" lvl="0" indent="0" defTabSz="914400" eaLnBrk="1" fontAlgn="auto" latinLnBrk="0" hangingPunct="1">
              <a:lnSpc>
                <a:spcPct val="100000"/>
              </a:lnSpc>
              <a:spcBef>
                <a:spcPts val="700"/>
              </a:spcBef>
              <a:spcAft>
                <a:spcPts val="0"/>
              </a:spcAft>
              <a:buClrTx/>
              <a:buSzPct val="100000"/>
              <a:buFont typeface="Arial"/>
              <a:buNone/>
              <a:tabLst/>
              <a:defRPr/>
            </a:pPr>
            <a:r>
              <a:rPr lang="zh-CN" altLang="en-US" dirty="0"/>
              <a:t>点此处输入栏目标题 微软雅黑</a:t>
            </a:r>
          </a:p>
          <a:p>
            <a:pPr lvl="0"/>
            <a:endParaRPr lang="zh-CN" altLang="en-US" dirty="0"/>
          </a:p>
        </p:txBody>
      </p:sp>
      <p:sp>
        <p:nvSpPr>
          <p:cNvPr id="3" name="日期占位符 2"/>
          <p:cNvSpPr>
            <a:spLocks noGrp="1"/>
          </p:cNvSpPr>
          <p:nvPr>
            <p:ph type="dt" sz="half" idx="11"/>
          </p:nvPr>
        </p:nvSpPr>
        <p:spPr>
          <a:xfrm>
            <a:off x="693683" y="6309055"/>
            <a:ext cx="2133600" cy="365125"/>
          </a:xfrm>
        </p:spPr>
        <p:txBody>
          <a:bodyPr/>
          <a:lstStyle/>
          <a:p>
            <a:endParaRPr lang="zh-CN" altLang="en-US" dirty="0"/>
          </a:p>
        </p:txBody>
      </p:sp>
      <p:sp>
        <p:nvSpPr>
          <p:cNvPr id="5" name="页脚占位符 4"/>
          <p:cNvSpPr>
            <a:spLocks noGrp="1"/>
          </p:cNvSpPr>
          <p:nvPr>
            <p:ph type="ftr" sz="quarter" idx="12"/>
          </p:nvPr>
        </p:nvSpPr>
        <p:spPr>
          <a:xfrm>
            <a:off x="3565635" y="6314503"/>
            <a:ext cx="2895600" cy="365125"/>
          </a:xfrm>
        </p:spPr>
        <p:txBody>
          <a:bodyPr/>
          <a:lstStyle/>
          <a:p>
            <a:endParaRPr lang="zh-CN" altLang="en-US"/>
          </a:p>
        </p:txBody>
      </p:sp>
      <p:sp>
        <p:nvSpPr>
          <p:cNvPr id="6" name="灯片编号占位符 5"/>
          <p:cNvSpPr>
            <a:spLocks noGrp="1"/>
          </p:cNvSpPr>
          <p:nvPr>
            <p:ph type="sldNum" sz="quarter" idx="13"/>
          </p:nvPr>
        </p:nvSpPr>
        <p:spPr>
          <a:xfrm>
            <a:off x="7036676" y="6577074"/>
            <a:ext cx="2133600" cy="365125"/>
          </a:xfrm>
        </p:spPr>
        <p:txBody>
          <a:bodyPr/>
          <a:lstStyle/>
          <a:p>
            <a:fld id="{752A6C19-FA33-4538-AB63-58099611DA71}" type="slidenum">
              <a:rPr lang="zh-CN" altLang="en-US" smtClean="0"/>
              <a:t>‹#›</a:t>
            </a:fld>
            <a:endParaRPr lang="zh-CN" alt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A6C19-FA33-4538-AB63-58099611DA7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6" r:id="rId3"/>
  </p:sldLayoutIdLst>
  <p:transition spd="med"/>
  <p:hf hdr="0" ftr="0" dt="0"/>
  <p:txStyles>
    <p:titleStyle>
      <a:lvl1pPr algn="ctr" eaLnBrk="1" hangingPunct="1">
        <a:defRPr sz="4400">
          <a:latin typeface="Calibri"/>
          <a:ea typeface="Calibri"/>
          <a:cs typeface="Calibri"/>
          <a:sym typeface="Calibri"/>
        </a:defRPr>
      </a:lvl1pPr>
      <a:lvl2pPr algn="ctr" eaLnBrk="1" hangingPunct="1">
        <a:defRPr sz="4400">
          <a:latin typeface="Calibri"/>
          <a:ea typeface="Calibri"/>
          <a:cs typeface="Calibri"/>
          <a:sym typeface="Calibri"/>
        </a:defRPr>
      </a:lvl2pPr>
      <a:lvl3pPr algn="ctr" eaLnBrk="1" hangingPunct="1">
        <a:defRPr sz="4400">
          <a:latin typeface="Calibri"/>
          <a:ea typeface="Calibri"/>
          <a:cs typeface="Calibri"/>
          <a:sym typeface="Calibri"/>
        </a:defRPr>
      </a:lvl3pPr>
      <a:lvl4pPr algn="ctr" eaLnBrk="1" hangingPunct="1">
        <a:defRPr sz="4400">
          <a:latin typeface="Calibri"/>
          <a:ea typeface="Calibri"/>
          <a:cs typeface="Calibri"/>
          <a:sym typeface="Calibri"/>
        </a:defRPr>
      </a:lvl4pPr>
      <a:lvl5pPr algn="ctr" eaLnBrk="1" hangingPunct="1">
        <a:defRPr sz="4400">
          <a:latin typeface="Calibri"/>
          <a:ea typeface="Calibri"/>
          <a:cs typeface="Calibri"/>
          <a:sym typeface="Calibri"/>
        </a:defRPr>
      </a:lvl5pPr>
      <a:lvl6pPr indent="457200" algn="ctr" eaLnBrk="1" hangingPunct="1">
        <a:defRPr sz="4400">
          <a:latin typeface="Calibri"/>
          <a:ea typeface="Calibri"/>
          <a:cs typeface="Calibri"/>
          <a:sym typeface="Calibri"/>
        </a:defRPr>
      </a:lvl6pPr>
      <a:lvl7pPr indent="914400" algn="ctr" eaLnBrk="1" hangingPunct="1">
        <a:defRPr sz="4400">
          <a:latin typeface="Calibri"/>
          <a:ea typeface="Calibri"/>
          <a:cs typeface="Calibri"/>
          <a:sym typeface="Calibri"/>
        </a:defRPr>
      </a:lvl7pPr>
      <a:lvl8pPr indent="1371600" algn="ctr" eaLnBrk="1" hangingPunct="1">
        <a:defRPr sz="4400">
          <a:latin typeface="Calibri"/>
          <a:ea typeface="Calibri"/>
          <a:cs typeface="Calibri"/>
          <a:sym typeface="Calibri"/>
        </a:defRPr>
      </a:lvl8pPr>
      <a:lvl9pPr indent="1828800" algn="ctr" eaLnBrk="1" hangingPunct="1">
        <a:defRPr sz="4400">
          <a:latin typeface="Calibri"/>
          <a:ea typeface="Calibri"/>
          <a:cs typeface="Calibri"/>
          <a:sym typeface="Calibri"/>
        </a:defRPr>
      </a:lvl9pPr>
    </p:titleStyle>
    <p:bodyStyle>
      <a:lvl1pPr marL="342900" indent="-342900" eaLnBrk="1" hangingPunct="1">
        <a:spcBef>
          <a:spcPts val="700"/>
        </a:spcBef>
        <a:buSzPct val="100000"/>
        <a:buFont typeface="Arial"/>
        <a:buChar char="•"/>
        <a:defRPr sz="3200">
          <a:latin typeface="Calibri"/>
          <a:ea typeface="Calibri"/>
          <a:cs typeface="Calibri"/>
          <a:sym typeface="Calibri"/>
        </a:defRPr>
      </a:lvl1pPr>
      <a:lvl2pPr marL="783590" indent="-326390" eaLnBrk="1" hangingPunct="1">
        <a:spcBef>
          <a:spcPts val="700"/>
        </a:spcBef>
        <a:buSzPct val="100000"/>
        <a:buFont typeface="Arial"/>
        <a:buChar char="–"/>
        <a:defRPr sz="3200">
          <a:latin typeface="Calibri"/>
          <a:ea typeface="Calibri"/>
          <a:cs typeface="Calibri"/>
          <a:sym typeface="Calibri"/>
        </a:defRPr>
      </a:lvl2pPr>
      <a:lvl3pPr marL="1219200" indent="-304800" eaLnBrk="1" hangingPunct="1">
        <a:spcBef>
          <a:spcPts val="700"/>
        </a:spcBef>
        <a:buSzPct val="100000"/>
        <a:buFont typeface="Arial"/>
        <a:buChar char="•"/>
        <a:defRPr sz="3200">
          <a:latin typeface="Calibri"/>
          <a:ea typeface="Calibri"/>
          <a:cs typeface="Calibri"/>
          <a:sym typeface="Calibri"/>
        </a:defRPr>
      </a:lvl3pPr>
      <a:lvl4pPr marL="1737360" indent="-365760" eaLnBrk="1" hangingPunct="1">
        <a:spcBef>
          <a:spcPts val="700"/>
        </a:spcBef>
        <a:buSzPct val="100000"/>
        <a:buFont typeface="Arial"/>
        <a:buChar char="–"/>
        <a:defRPr sz="3200">
          <a:latin typeface="Calibri"/>
          <a:ea typeface="Calibri"/>
          <a:cs typeface="Calibri"/>
          <a:sym typeface="Calibri"/>
        </a:defRPr>
      </a:lvl4pPr>
      <a:lvl5pPr marL="2194560" indent="-365760" eaLnBrk="1" hangingPunct="1">
        <a:spcBef>
          <a:spcPts val="700"/>
        </a:spcBef>
        <a:buSzPct val="100000"/>
        <a:buFont typeface="Arial"/>
        <a:buChar char="»"/>
        <a:defRPr sz="3200">
          <a:latin typeface="Calibri"/>
          <a:ea typeface="Calibri"/>
          <a:cs typeface="Calibri"/>
          <a:sym typeface="Calibri"/>
        </a:defRPr>
      </a:lvl5pPr>
      <a:lvl6pPr marL="2651760" indent="-365760" eaLnBrk="1" hangingPunct="1">
        <a:spcBef>
          <a:spcPts val="700"/>
        </a:spcBef>
        <a:buSzPct val="100000"/>
        <a:buFont typeface="Arial"/>
        <a:buChar char="•"/>
        <a:defRPr sz="3200">
          <a:latin typeface="Calibri"/>
          <a:ea typeface="Calibri"/>
          <a:cs typeface="Calibri"/>
          <a:sym typeface="Calibri"/>
        </a:defRPr>
      </a:lvl6pPr>
      <a:lvl7pPr marL="3108960" indent="-365760" eaLnBrk="1" hangingPunct="1">
        <a:spcBef>
          <a:spcPts val="700"/>
        </a:spcBef>
        <a:buSzPct val="100000"/>
        <a:buFont typeface="Arial"/>
        <a:buChar char="•"/>
        <a:defRPr sz="3200">
          <a:latin typeface="Calibri"/>
          <a:ea typeface="Calibri"/>
          <a:cs typeface="Calibri"/>
          <a:sym typeface="Calibri"/>
        </a:defRPr>
      </a:lvl7pPr>
      <a:lvl8pPr marL="3566160" indent="-365760" eaLnBrk="1" hangingPunct="1">
        <a:spcBef>
          <a:spcPts val="700"/>
        </a:spcBef>
        <a:buSzPct val="100000"/>
        <a:buFont typeface="Arial"/>
        <a:buChar char="•"/>
        <a:defRPr sz="3200">
          <a:latin typeface="Calibri"/>
          <a:ea typeface="Calibri"/>
          <a:cs typeface="Calibri"/>
          <a:sym typeface="Calibri"/>
        </a:defRPr>
      </a:lvl8pPr>
      <a:lvl9pPr marL="4023360" indent="-365760" eaLnBrk="1" hangingPunct="1">
        <a:spcBef>
          <a:spcPts val="700"/>
        </a:spcBef>
        <a:buSzPct val="100000"/>
        <a:buFont typeface="Arial"/>
        <a:buChar char="•"/>
        <a:defRPr sz="3200">
          <a:latin typeface="Calibri"/>
          <a:ea typeface="Calibri"/>
          <a:cs typeface="Calibri"/>
          <a:sym typeface="Calibri"/>
        </a:defRPr>
      </a:lvl9pPr>
    </p:bodyStyle>
    <p:otherStyle>
      <a:lvl1pPr algn="r" defTabSz="544195" eaLnBrk="1" hangingPunct="1">
        <a:defRPr sz="1200">
          <a:solidFill>
            <a:schemeClr val="tx1"/>
          </a:solidFill>
          <a:latin typeface="+mn-lt"/>
          <a:ea typeface="+mn-ea"/>
          <a:cs typeface="+mn-cs"/>
          <a:sym typeface="Calibri"/>
        </a:defRPr>
      </a:lvl1pPr>
      <a:lvl2pPr indent="457200" algn="r" defTabSz="544195" eaLnBrk="1" hangingPunct="1">
        <a:defRPr sz="1200">
          <a:solidFill>
            <a:schemeClr val="tx1"/>
          </a:solidFill>
          <a:latin typeface="+mn-lt"/>
          <a:ea typeface="+mn-ea"/>
          <a:cs typeface="+mn-cs"/>
          <a:sym typeface="Calibri"/>
        </a:defRPr>
      </a:lvl2pPr>
      <a:lvl3pPr indent="914400" algn="r" defTabSz="544195" eaLnBrk="1" hangingPunct="1">
        <a:defRPr sz="1200">
          <a:solidFill>
            <a:schemeClr val="tx1"/>
          </a:solidFill>
          <a:latin typeface="+mn-lt"/>
          <a:ea typeface="+mn-ea"/>
          <a:cs typeface="+mn-cs"/>
          <a:sym typeface="Calibri"/>
        </a:defRPr>
      </a:lvl3pPr>
      <a:lvl4pPr indent="1371600" algn="r" defTabSz="544195" eaLnBrk="1" hangingPunct="1">
        <a:defRPr sz="1200">
          <a:solidFill>
            <a:schemeClr val="tx1"/>
          </a:solidFill>
          <a:latin typeface="+mn-lt"/>
          <a:ea typeface="+mn-ea"/>
          <a:cs typeface="+mn-cs"/>
          <a:sym typeface="Calibri"/>
        </a:defRPr>
      </a:lvl4pPr>
      <a:lvl5pPr indent="1828800" algn="r" defTabSz="544195" eaLnBrk="1" hangingPunct="1">
        <a:defRPr sz="1200">
          <a:solidFill>
            <a:schemeClr val="tx1"/>
          </a:solidFill>
          <a:latin typeface="+mn-lt"/>
          <a:ea typeface="+mn-ea"/>
          <a:cs typeface="+mn-cs"/>
          <a:sym typeface="Calibri"/>
        </a:defRPr>
      </a:lvl5pPr>
      <a:lvl6pPr indent="2286000" algn="r" defTabSz="544195" eaLnBrk="1" hangingPunct="1">
        <a:defRPr sz="1200">
          <a:solidFill>
            <a:schemeClr val="tx1"/>
          </a:solidFill>
          <a:latin typeface="+mn-lt"/>
          <a:ea typeface="+mn-ea"/>
          <a:cs typeface="+mn-cs"/>
          <a:sym typeface="Calibri"/>
        </a:defRPr>
      </a:lvl6pPr>
      <a:lvl7pPr indent="2743200" algn="r" defTabSz="544195" eaLnBrk="1" hangingPunct="1">
        <a:defRPr sz="1200">
          <a:solidFill>
            <a:schemeClr val="tx1"/>
          </a:solidFill>
          <a:latin typeface="+mn-lt"/>
          <a:ea typeface="+mn-ea"/>
          <a:cs typeface="+mn-cs"/>
          <a:sym typeface="Calibri"/>
        </a:defRPr>
      </a:lvl7pPr>
      <a:lvl8pPr indent="3200400" algn="r" defTabSz="544195" eaLnBrk="1" hangingPunct="1">
        <a:defRPr sz="1200">
          <a:solidFill>
            <a:schemeClr val="tx1"/>
          </a:solidFill>
          <a:latin typeface="+mn-lt"/>
          <a:ea typeface="+mn-ea"/>
          <a:cs typeface="+mn-cs"/>
          <a:sym typeface="Calibri"/>
        </a:defRPr>
      </a:lvl8pPr>
      <a:lvl9pPr indent="3657600" algn="r" defTabSz="544195" eaLnBrk="1" hangingPunct="1">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diagramLayout" Target="../diagrams/layout1.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28.png"/><Relationship Id="rId5" Type="http://schemas.openxmlformats.org/officeDocument/2006/relationships/diagramColors" Target="../diagrams/colors1.xml"/><Relationship Id="rId10" Type="http://schemas.openxmlformats.org/officeDocument/2006/relationships/image" Target="../media/image27.png"/><Relationship Id="rId4" Type="http://schemas.openxmlformats.org/officeDocument/2006/relationships/diagramQuickStyle" Target="../diagrams/quickStyle1.xml"/><Relationship Id="rId9" Type="http://schemas.openxmlformats.org/officeDocument/2006/relationships/image" Target="../media/image26.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2.xml"/><Relationship Id="rId7" Type="http://schemas.openxmlformats.org/officeDocument/2006/relationships/image" Target="../media/image32.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4.jpeg"/><Relationship Id="rId5" Type="http://schemas.openxmlformats.org/officeDocument/2006/relationships/image" Target="../media/image43.jpeg"/><Relationship Id="rId10" Type="http://schemas.openxmlformats.org/officeDocument/2006/relationships/image" Target="../media/image46.wmf"/><Relationship Id="rId4" Type="http://schemas.openxmlformats.org/officeDocument/2006/relationships/image" Target="../media/image42.jpe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w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jpe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p:nvPr/>
        </p:nvSpPr>
        <p:spPr>
          <a:xfrm>
            <a:off x="3290521" y="2599161"/>
            <a:ext cx="5589672" cy="569387"/>
          </a:xfrm>
          <a:prstGeom prst="rect">
            <a:avLst/>
          </a:prstGeom>
          <a:ln w="3175">
            <a:miter lim="400000"/>
          </a:ln>
        </p:spPr>
        <p:txBody>
          <a:bodyPr wrap="none" lIns="38100" tIns="38100" rIns="38100" bIns="38100" anchor="ctr">
            <a:spAutoFit/>
          </a:bodyPr>
          <a:lstStyle>
            <a:lvl1pPr algn="r" defTabSz="584200">
              <a:defRPr sz="3500">
                <a:solidFill>
                  <a:srgbClr val="FFFFFF"/>
                </a:solidFill>
                <a:latin typeface="Microsoft YaHei"/>
                <a:ea typeface="Microsoft YaHei"/>
                <a:cs typeface="Microsoft YaHei"/>
                <a:sym typeface="Microsoft YaHei"/>
              </a:defRPr>
            </a:lvl1pPr>
          </a:lstStyle>
          <a:p>
            <a:pPr lvl="0">
              <a:defRPr sz="1800">
                <a:solidFill>
                  <a:srgbClr val="000000"/>
                </a:solidFill>
              </a:defRPr>
            </a:pPr>
            <a:r>
              <a:rPr lang="zh-CN" altLang="en-US" sz="3200" dirty="0" smtClean="0">
                <a:solidFill>
                  <a:srgbClr val="FFFFFF"/>
                </a:solidFill>
              </a:rPr>
              <a:t>行业用户</a:t>
            </a:r>
            <a:r>
              <a:rPr lang="en-US" altLang="zh-CN" sz="3200" dirty="0" smtClean="0">
                <a:solidFill>
                  <a:srgbClr val="FFFFFF"/>
                </a:solidFill>
              </a:rPr>
              <a:t>-</a:t>
            </a:r>
            <a:r>
              <a:rPr lang="zh-CN" altLang="en-US" sz="3200" dirty="0"/>
              <a:t>流媒体平台解决方案</a:t>
            </a:r>
            <a:endParaRPr sz="3200" dirty="0"/>
          </a:p>
        </p:txBody>
      </p:sp>
      <p:sp>
        <p:nvSpPr>
          <p:cNvPr id="77" name="Shape 77"/>
          <p:cNvSpPr/>
          <p:nvPr/>
        </p:nvSpPr>
        <p:spPr>
          <a:xfrm>
            <a:off x="8097928" y="3692077"/>
            <a:ext cx="782265" cy="584775"/>
          </a:xfrm>
          <a:prstGeom prst="rect">
            <a:avLst/>
          </a:prstGeom>
          <a:ln w="3175">
            <a:miter lim="400000"/>
          </a:ln>
        </p:spPr>
        <p:txBody>
          <a:bodyPr wrap="none" lIns="38100" tIns="38100" rIns="38100" bIns="38100" anchor="ctr">
            <a:spAutoFit/>
          </a:bodyPr>
          <a:lstStyle/>
          <a:p>
            <a:pPr lvl="0" algn="r" defTabSz="584200">
              <a:lnSpc>
                <a:spcPct val="150000"/>
              </a:lnSpc>
            </a:pPr>
            <a:r>
              <a:rPr lang="zh-CN" altLang="en-US" sz="1100" dirty="0">
                <a:solidFill>
                  <a:srgbClr val="FFFFFF"/>
                </a:solidFill>
                <a:latin typeface="微软雅黑" pitchFamily="34" charset="-122"/>
                <a:ea typeface="微软雅黑" pitchFamily="34" charset="-122"/>
                <a:cs typeface="FZLanTingHei-B-GBK"/>
                <a:sym typeface="FZLanTingHei-B-GBK"/>
              </a:rPr>
              <a:t>家庭业务部</a:t>
            </a:r>
            <a:endParaRPr lang="en-US" altLang="zh-CN" sz="1100" dirty="0">
              <a:solidFill>
                <a:srgbClr val="FFFFFF"/>
              </a:solidFill>
              <a:latin typeface="微软雅黑" pitchFamily="34" charset="-122"/>
              <a:ea typeface="微软雅黑" pitchFamily="34" charset="-122"/>
              <a:cs typeface="FZLanTingHei-B-GBK"/>
              <a:sym typeface="FZLanTingHei-B-GBK"/>
            </a:endParaRPr>
          </a:p>
          <a:p>
            <a:pPr lvl="0" algn="r" defTabSz="584200">
              <a:lnSpc>
                <a:spcPct val="150000"/>
              </a:lnSpc>
            </a:pPr>
            <a:r>
              <a:rPr lang="en-US" altLang="zh-CN" sz="1100" dirty="0" smtClean="0">
                <a:solidFill>
                  <a:srgbClr val="FFFFFF"/>
                </a:solidFill>
                <a:latin typeface="微软雅黑" pitchFamily="34" charset="-122"/>
                <a:ea typeface="微软雅黑" pitchFamily="34" charset="-122"/>
                <a:cs typeface="FZLanTingHei-B-GBK"/>
                <a:sym typeface="FZLanTingHei-B-GBK"/>
              </a:rPr>
              <a:t>2017-06</a:t>
            </a:r>
            <a:endParaRPr lang="en-US" altLang="zh-CN" sz="1100" dirty="0">
              <a:solidFill>
                <a:srgbClr val="FFFFFF"/>
              </a:solidFill>
              <a:latin typeface="微软雅黑" pitchFamily="34" charset="-122"/>
              <a:ea typeface="微软雅黑" pitchFamily="34" charset="-122"/>
              <a:cs typeface="FZLanTingHei-B-GBK"/>
              <a:sym typeface="FZLanTingHei-B-GBK"/>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3"/>
          </p:nvPr>
        </p:nvSpPr>
        <p:spPr/>
        <p:txBody>
          <a:bodyPr/>
          <a:lstStyle/>
          <a:p>
            <a:fld id="{752A6C19-FA33-4538-AB63-58099611DA71}" type="slidenum">
              <a:rPr lang="zh-CN" altLang="en-US" smtClean="0"/>
              <a:t>10</a:t>
            </a:fld>
            <a:endParaRPr lang="zh-CN" altLang="en-US" dirty="0"/>
          </a:p>
        </p:txBody>
      </p:sp>
      <p:sp>
        <p:nvSpPr>
          <p:cNvPr id="4" name="Rectangle 2"/>
          <p:cNvSpPr txBox="1">
            <a:spLocks noChangeArrowheads="1"/>
          </p:cNvSpPr>
          <p:nvPr/>
        </p:nvSpPr>
        <p:spPr>
          <a:xfrm>
            <a:off x="1196786" y="112059"/>
            <a:ext cx="7772400" cy="468313"/>
          </a:xfrm>
          <a:prstGeom prst="rect">
            <a:avLst/>
          </a:prstGeom>
        </p:spPr>
        <p:txBody>
          <a:bodyPr anchor="ctr" anchorCtr="0"/>
          <a:lstStyle>
            <a:lvl1pPr algn="ctr" eaLnBrk="1" hangingPunct="1">
              <a:defRPr sz="4400">
                <a:latin typeface="Calibri"/>
                <a:ea typeface="Calibri"/>
                <a:cs typeface="Calibri"/>
                <a:sym typeface="Calibri"/>
              </a:defRPr>
            </a:lvl1pPr>
            <a:lvl2pPr algn="ctr" eaLnBrk="1" hangingPunct="1">
              <a:defRPr sz="4400">
                <a:latin typeface="Calibri"/>
                <a:ea typeface="Calibri"/>
                <a:cs typeface="Calibri"/>
                <a:sym typeface="Calibri"/>
              </a:defRPr>
            </a:lvl2pPr>
            <a:lvl3pPr algn="ctr" eaLnBrk="1" hangingPunct="1">
              <a:defRPr sz="4400">
                <a:latin typeface="Calibri"/>
                <a:ea typeface="Calibri"/>
                <a:cs typeface="Calibri"/>
                <a:sym typeface="Calibri"/>
              </a:defRPr>
            </a:lvl3pPr>
            <a:lvl4pPr algn="ctr" eaLnBrk="1" hangingPunct="1">
              <a:defRPr sz="4400">
                <a:latin typeface="Calibri"/>
                <a:ea typeface="Calibri"/>
                <a:cs typeface="Calibri"/>
                <a:sym typeface="Calibri"/>
              </a:defRPr>
            </a:lvl4pPr>
            <a:lvl5pPr algn="ctr" eaLnBrk="1" hangingPunct="1">
              <a:defRPr sz="4400">
                <a:latin typeface="Calibri"/>
                <a:ea typeface="Calibri"/>
                <a:cs typeface="Calibri"/>
                <a:sym typeface="Calibri"/>
              </a:defRPr>
            </a:lvl5pPr>
            <a:lvl6pPr indent="457200" algn="ctr" eaLnBrk="1" hangingPunct="1">
              <a:defRPr sz="4400">
                <a:latin typeface="Calibri"/>
                <a:ea typeface="Calibri"/>
                <a:cs typeface="Calibri"/>
                <a:sym typeface="Calibri"/>
              </a:defRPr>
            </a:lvl6pPr>
            <a:lvl7pPr indent="914400" algn="ctr" eaLnBrk="1" hangingPunct="1">
              <a:defRPr sz="4400">
                <a:latin typeface="Calibri"/>
                <a:ea typeface="Calibri"/>
                <a:cs typeface="Calibri"/>
                <a:sym typeface="Calibri"/>
              </a:defRPr>
            </a:lvl7pPr>
            <a:lvl8pPr indent="1371600" algn="ctr" eaLnBrk="1" hangingPunct="1">
              <a:defRPr sz="4400">
                <a:latin typeface="Calibri"/>
                <a:ea typeface="Calibri"/>
                <a:cs typeface="Calibri"/>
                <a:sym typeface="Calibri"/>
              </a:defRPr>
            </a:lvl8pPr>
            <a:lvl9pPr indent="1828800" algn="ctr" eaLnBrk="1" hangingPunct="1">
              <a:defRPr sz="4400">
                <a:latin typeface="Calibri"/>
                <a:ea typeface="Calibri"/>
                <a:cs typeface="Calibri"/>
                <a:sym typeface="Calibri"/>
              </a:defRPr>
            </a:lvl9pPr>
          </a:lstStyle>
          <a:p>
            <a:pPr algn="r" defTabSz="914400"/>
            <a:r>
              <a:rPr lang="zh-CN" altLang="en-US" sz="2400" b="1" dirty="0" smtClean="0">
                <a:latin typeface="华文细黑" panose="02010600040101010101" pitchFamily="2" charset="-122"/>
                <a:ea typeface="华文细黑" panose="02010600040101010101" pitchFamily="2" charset="-122"/>
              </a:rPr>
              <a:t>点播</a:t>
            </a:r>
            <a:endParaRPr lang="zh-CN" altLang="en-US" sz="2400" b="1" dirty="0">
              <a:latin typeface="华文细黑" panose="02010600040101010101" pitchFamily="2" charset="-122"/>
              <a:ea typeface="华文细黑" panose="02010600040101010101" pitchFamily="2" charset="-122"/>
            </a:endParaRPr>
          </a:p>
        </p:txBody>
      </p:sp>
      <p:sp>
        <p:nvSpPr>
          <p:cNvPr id="5" name="TextBox 2"/>
          <p:cNvSpPr txBox="1"/>
          <p:nvPr/>
        </p:nvSpPr>
        <p:spPr>
          <a:xfrm>
            <a:off x="185498" y="580372"/>
            <a:ext cx="8783688" cy="966040"/>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latin typeface="微软雅黑" pitchFamily="34" charset="-122"/>
                <a:ea typeface="微软雅黑" pitchFamily="34" charset="-122"/>
              </a:rPr>
              <a:t>点播（</a:t>
            </a:r>
            <a:r>
              <a:rPr lang="en-US" altLang="zh-CN" dirty="0">
                <a:latin typeface="微软雅黑" pitchFamily="34" charset="-122"/>
                <a:ea typeface="微软雅黑" pitchFamily="34" charset="-122"/>
              </a:rPr>
              <a:t>Video on Demand</a:t>
            </a:r>
            <a:r>
              <a:rPr lang="zh-CN" altLang="en-US" dirty="0">
                <a:latin typeface="微软雅黑" pitchFamily="34" charset="-122"/>
                <a:ea typeface="微软雅黑" pitchFamily="34" charset="-122"/>
              </a:rPr>
              <a:t>）</a:t>
            </a:r>
            <a:r>
              <a:rPr lang="zh-CN" altLang="en-US" dirty="0" smtClean="0">
                <a:latin typeface="微软雅黑" pitchFamily="34" charset="-122"/>
                <a:ea typeface="微软雅黑" pitchFamily="34" charset="-122"/>
              </a:rPr>
              <a:t>汇聚</a:t>
            </a:r>
            <a:r>
              <a:rPr lang="zh-CN" altLang="en-US" dirty="0">
                <a:solidFill>
                  <a:srgbClr val="000000"/>
                </a:solidFill>
                <a:latin typeface="微软雅黑" pitchFamily="34" charset="-122"/>
                <a:ea typeface="微软雅黑" pitchFamily="34" charset="-122"/>
              </a:rPr>
              <a:t>卓望流</a:t>
            </a:r>
            <a:r>
              <a:rPr lang="zh-CN" altLang="en-US" dirty="0" smtClean="0">
                <a:solidFill>
                  <a:srgbClr val="000000"/>
                </a:solidFill>
                <a:latin typeface="微软雅黑" pitchFamily="34" charset="-122"/>
                <a:ea typeface="微软雅黑" pitchFamily="34" charset="-122"/>
              </a:rPr>
              <a:t>媒体</a:t>
            </a:r>
            <a:r>
              <a:rPr lang="zh-CN" altLang="en-US" dirty="0" smtClean="0">
                <a:latin typeface="微软雅黑" pitchFamily="34" charset="-122"/>
                <a:ea typeface="微软雅黑" pitchFamily="34" charset="-122"/>
              </a:rPr>
              <a:t>强大</a:t>
            </a:r>
            <a:r>
              <a:rPr lang="zh-CN" altLang="en-US" dirty="0">
                <a:latin typeface="微软雅黑" pitchFamily="34" charset="-122"/>
                <a:ea typeface="微软雅黑" pitchFamily="34" charset="-122"/>
              </a:rPr>
              <a:t>视频处理能力，提供一站式视频点播服务。从灵活上传到快速转码，从便捷发布到自定义播放器开发，为客户提供专业可靠的完整视频服务。</a:t>
            </a:r>
            <a:endParaRPr lang="zh-CN" altLang="en-US" dirty="0">
              <a:solidFill>
                <a:srgbClr val="000000"/>
              </a:solidFill>
              <a:latin typeface="微软雅黑" pitchFamily="34" charset="-122"/>
              <a:ea typeface="微软雅黑"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696" y="1612452"/>
            <a:ext cx="4060977" cy="2367877"/>
          </a:xfrm>
          <a:prstGeom prst="rect">
            <a:avLst/>
          </a:prstGeom>
        </p:spPr>
      </p:pic>
      <p:sp>
        <p:nvSpPr>
          <p:cNvPr id="7" name="矩形 6"/>
          <p:cNvSpPr/>
          <p:nvPr/>
        </p:nvSpPr>
        <p:spPr>
          <a:xfrm>
            <a:off x="5215133" y="1525042"/>
            <a:ext cx="3754053" cy="5144804"/>
          </a:xfrm>
          <a:prstGeom prst="rect">
            <a:avLst/>
          </a:prstGeom>
          <a:gradFill>
            <a:gsLst>
              <a:gs pos="0">
                <a:srgbClr val="1D03E0">
                  <a:alpha val="62000"/>
                </a:srgbClr>
              </a:gs>
              <a:gs pos="100000">
                <a:srgbClr val="280F93">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p:nvSpPr>
        <p:spPr>
          <a:xfrm>
            <a:off x="234761" y="5598809"/>
            <a:ext cx="2327225" cy="1080000"/>
          </a:xfrm>
          <a:prstGeom prst="rect">
            <a:avLst/>
          </a:prstGeom>
          <a:solidFill>
            <a:schemeClr val="accent6">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9" name="矩形 8"/>
          <p:cNvSpPr/>
          <p:nvPr/>
        </p:nvSpPr>
        <p:spPr>
          <a:xfrm>
            <a:off x="2564652" y="5589845"/>
            <a:ext cx="2505625" cy="1080000"/>
          </a:xfrm>
          <a:prstGeom prst="rect">
            <a:avLst/>
          </a:prstGeom>
          <a:solidFill>
            <a:srgbClr val="BDBFC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10" name="矩形 9"/>
          <p:cNvSpPr/>
          <p:nvPr/>
        </p:nvSpPr>
        <p:spPr>
          <a:xfrm>
            <a:off x="2570014" y="4092745"/>
            <a:ext cx="2505625" cy="1497100"/>
          </a:xfrm>
          <a:prstGeom prst="rect">
            <a:avLst/>
          </a:prstGeom>
          <a:solidFill>
            <a:schemeClr val="accent4">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11" name="矩形 10"/>
          <p:cNvSpPr/>
          <p:nvPr/>
        </p:nvSpPr>
        <p:spPr>
          <a:xfrm>
            <a:off x="234761" y="4101709"/>
            <a:ext cx="2335253" cy="1497100"/>
          </a:xfrm>
          <a:prstGeom prst="rect">
            <a:avLst/>
          </a:prstGeom>
          <a:solidFill>
            <a:schemeClr val="accent5">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12" name="灯片编号占位符 2"/>
          <p:cNvSpPr txBox="1">
            <a:spLocks/>
          </p:cNvSpPr>
          <p:nvPr/>
        </p:nvSpPr>
        <p:spPr>
          <a:xfrm>
            <a:off x="7036676" y="6577074"/>
            <a:ext cx="2133600" cy="365125"/>
          </a:xfrm>
          <a:prstGeom prst="rect">
            <a:avLst/>
          </a:prstGeom>
        </p:spPr>
        <p:txBody>
          <a:bodyPr vert="horz" lIns="91440" tIns="45720" rIns="91440" bIns="45720" rtlCol="0" anchor="ctr"/>
          <a:lstStyle>
            <a:lvl1pPr algn="r" defTabSz="544195">
              <a:defRPr sz="1200">
                <a:solidFill>
                  <a:schemeClr val="tx1">
                    <a:tint val="75000"/>
                  </a:schemeClr>
                </a:solidFill>
                <a:latin typeface="Calibri"/>
                <a:ea typeface="Calibri"/>
                <a:cs typeface="Calibri"/>
                <a:sym typeface="Calibri"/>
              </a:defRPr>
            </a:lvl1pPr>
            <a:lvl2pPr indent="457200" defTabSz="544195">
              <a:defRPr>
                <a:latin typeface="Calibri"/>
                <a:ea typeface="Calibri"/>
                <a:cs typeface="Calibri"/>
                <a:sym typeface="Calibri"/>
              </a:defRPr>
            </a:lvl2pPr>
            <a:lvl3pPr indent="914400" defTabSz="544195">
              <a:defRPr>
                <a:latin typeface="Calibri"/>
                <a:ea typeface="Calibri"/>
                <a:cs typeface="Calibri"/>
                <a:sym typeface="Calibri"/>
              </a:defRPr>
            </a:lvl3pPr>
            <a:lvl4pPr indent="1371600" defTabSz="544195">
              <a:defRPr>
                <a:latin typeface="Calibri"/>
                <a:ea typeface="Calibri"/>
                <a:cs typeface="Calibri"/>
                <a:sym typeface="Calibri"/>
              </a:defRPr>
            </a:lvl4pPr>
            <a:lvl5pPr indent="1828800" defTabSz="544195">
              <a:defRPr>
                <a:latin typeface="Calibri"/>
                <a:ea typeface="Calibri"/>
                <a:cs typeface="Calibri"/>
                <a:sym typeface="Calibri"/>
              </a:defRPr>
            </a:lvl5pPr>
            <a:lvl6pPr indent="2286000" defTabSz="544195">
              <a:defRPr>
                <a:latin typeface="Calibri"/>
                <a:ea typeface="Calibri"/>
                <a:cs typeface="Calibri"/>
                <a:sym typeface="Calibri"/>
              </a:defRPr>
            </a:lvl6pPr>
            <a:lvl7pPr indent="2743200" defTabSz="544195">
              <a:defRPr>
                <a:latin typeface="Calibri"/>
                <a:ea typeface="Calibri"/>
                <a:cs typeface="Calibri"/>
                <a:sym typeface="Calibri"/>
              </a:defRPr>
            </a:lvl7pPr>
            <a:lvl8pPr indent="3200400" defTabSz="544195">
              <a:defRPr>
                <a:latin typeface="Calibri"/>
                <a:ea typeface="Calibri"/>
                <a:cs typeface="Calibri"/>
                <a:sym typeface="Calibri"/>
              </a:defRPr>
            </a:lvl8pPr>
            <a:lvl9pPr indent="3657600" defTabSz="544195">
              <a:defRPr>
                <a:latin typeface="Calibri"/>
                <a:ea typeface="Calibri"/>
                <a:cs typeface="Calibri"/>
                <a:sym typeface="Calibri"/>
              </a:defRPr>
            </a:lvl9pPr>
          </a:lstStyle>
          <a:p>
            <a:fld id="{752A6C19-FA33-4538-AB63-58099611DA71}" type="slidenum">
              <a:rPr lang="zh-CN" altLang="en-US" smtClean="0"/>
              <a:pPr/>
              <a:t>10</a:t>
            </a:fld>
            <a:endParaRPr lang="zh-CN" altLang="en-US" dirty="0"/>
          </a:p>
        </p:txBody>
      </p:sp>
      <p:sp>
        <p:nvSpPr>
          <p:cNvPr id="14" name="矩形 82"/>
          <p:cNvSpPr>
            <a:spLocks noChangeArrowheads="1"/>
          </p:cNvSpPr>
          <p:nvPr/>
        </p:nvSpPr>
        <p:spPr bwMode="auto">
          <a:xfrm>
            <a:off x="185498" y="4418494"/>
            <a:ext cx="2376488" cy="7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100" dirty="0">
                <a:latin typeface="微软雅黑" pitchFamily="34" charset="-122"/>
                <a:ea typeface="微软雅黑" pitchFamily="34" charset="-122"/>
              </a:rPr>
              <a:t>支持浏览器和</a:t>
            </a:r>
            <a:r>
              <a:rPr lang="en-US" altLang="zh-CN" sz="1100" dirty="0">
                <a:latin typeface="微软雅黑" pitchFamily="34" charset="-122"/>
                <a:ea typeface="微软雅黑" pitchFamily="34" charset="-122"/>
              </a:rPr>
              <a:t>API</a:t>
            </a:r>
            <a:r>
              <a:rPr lang="zh-CN" altLang="en-US" sz="1100" dirty="0">
                <a:latin typeface="微软雅黑" pitchFamily="34" charset="-122"/>
                <a:ea typeface="微软雅黑" pitchFamily="34" charset="-122"/>
              </a:rPr>
              <a:t>等灵活上传方式；便捷的播放器代码发布功能；灵活的 </a:t>
            </a:r>
            <a:r>
              <a:rPr lang="en-US" altLang="zh-CN" sz="1100" dirty="0">
                <a:latin typeface="微软雅黑" pitchFamily="34" charset="-122"/>
                <a:ea typeface="微软雅黑" pitchFamily="34" charset="-122"/>
              </a:rPr>
              <a:t>Web/Android/</a:t>
            </a:r>
            <a:r>
              <a:rPr lang="en-US" altLang="zh-CN" sz="1100" dirty="0" err="1">
                <a:latin typeface="微软雅黑" pitchFamily="34" charset="-122"/>
                <a:ea typeface="微软雅黑" pitchFamily="34" charset="-122"/>
              </a:rPr>
              <a:t>iOS</a:t>
            </a:r>
            <a:r>
              <a:rPr lang="zh-CN" altLang="en-US" sz="1100" dirty="0">
                <a:latin typeface="微软雅黑" pitchFamily="34" charset="-122"/>
                <a:ea typeface="微软雅黑" pitchFamily="34" charset="-122"/>
              </a:rPr>
              <a:t>播放器</a:t>
            </a:r>
            <a:r>
              <a:rPr lang="en-US" altLang="zh-CN" sz="1100" dirty="0">
                <a:latin typeface="微软雅黑" pitchFamily="34" charset="-122"/>
                <a:ea typeface="微软雅黑" pitchFamily="34" charset="-122"/>
              </a:rPr>
              <a:t>SDK</a:t>
            </a:r>
            <a:endParaRPr lang="zh-CN" altLang="en-US" sz="1600" dirty="0">
              <a:latin typeface="微软雅黑" pitchFamily="34" charset="-122"/>
              <a:ea typeface="微软雅黑" pitchFamily="34" charset="-122"/>
            </a:endParaRPr>
          </a:p>
        </p:txBody>
      </p:sp>
      <p:sp>
        <p:nvSpPr>
          <p:cNvPr id="15" name="矩形 83"/>
          <p:cNvSpPr>
            <a:spLocks noChangeArrowheads="1"/>
          </p:cNvSpPr>
          <p:nvPr/>
        </p:nvSpPr>
        <p:spPr bwMode="auto">
          <a:xfrm>
            <a:off x="185498" y="4101709"/>
            <a:ext cx="1441450"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endParaRPr lang="zh-CN" altLang="en-US" sz="1400" dirty="0">
              <a:latin typeface="微软雅黑" pitchFamily="34" charset="-122"/>
              <a:ea typeface="微软雅黑" pitchFamily="34" charset="-122"/>
            </a:endParaRPr>
          </a:p>
        </p:txBody>
      </p:sp>
      <p:sp>
        <p:nvSpPr>
          <p:cNvPr id="17" name="矩形 82"/>
          <p:cNvSpPr>
            <a:spLocks noChangeArrowheads="1"/>
          </p:cNvSpPr>
          <p:nvPr/>
        </p:nvSpPr>
        <p:spPr bwMode="auto">
          <a:xfrm>
            <a:off x="2561986" y="4419957"/>
            <a:ext cx="2376488" cy="53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100" dirty="0">
                <a:latin typeface="微软雅黑" pitchFamily="34" charset="-122"/>
                <a:ea typeface="微软雅黑" pitchFamily="34" charset="-122"/>
              </a:rPr>
              <a:t>超过</a:t>
            </a:r>
            <a:r>
              <a:rPr lang="en-US" altLang="zh-CN" sz="1100" dirty="0">
                <a:latin typeface="微软雅黑" pitchFamily="34" charset="-122"/>
                <a:ea typeface="微软雅黑" pitchFamily="34" charset="-122"/>
              </a:rPr>
              <a:t>10000</a:t>
            </a:r>
            <a:r>
              <a:rPr lang="zh-CN" altLang="en-US" sz="1100" dirty="0">
                <a:latin typeface="微软雅黑" pitchFamily="34" charset="-122"/>
                <a:ea typeface="微软雅黑" pitchFamily="34" charset="-122"/>
              </a:rPr>
              <a:t>台分布式转码集群；</a:t>
            </a:r>
            <a:r>
              <a:rPr lang="en-US" altLang="zh-CN" sz="1100" dirty="0">
                <a:latin typeface="微软雅黑" pitchFamily="34" charset="-122"/>
                <a:ea typeface="微软雅黑" pitchFamily="34" charset="-122"/>
              </a:rPr>
              <a:t>2000 </a:t>
            </a:r>
            <a:r>
              <a:rPr lang="zh-CN" altLang="en-US" sz="1100" dirty="0">
                <a:latin typeface="微软雅黑" pitchFamily="34" charset="-122"/>
                <a:ea typeface="微软雅黑" pitchFamily="34" charset="-122"/>
              </a:rPr>
              <a:t>并发转码；保障转码质量效率</a:t>
            </a:r>
            <a:r>
              <a:rPr lang="zh-CN" altLang="en-US" sz="11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18" name="矩形 83"/>
          <p:cNvSpPr>
            <a:spLocks noChangeArrowheads="1"/>
          </p:cNvSpPr>
          <p:nvPr/>
        </p:nvSpPr>
        <p:spPr bwMode="auto">
          <a:xfrm>
            <a:off x="2561986" y="4101709"/>
            <a:ext cx="1441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dirty="0">
                <a:latin typeface="微软雅黑" pitchFamily="34" charset="-122"/>
                <a:ea typeface="微软雅黑" pitchFamily="34" charset="-122"/>
              </a:rPr>
              <a:t>强悍转码能力</a:t>
            </a:r>
          </a:p>
        </p:txBody>
      </p:sp>
      <p:sp>
        <p:nvSpPr>
          <p:cNvPr id="19" name="矩形 82"/>
          <p:cNvSpPr>
            <a:spLocks noChangeArrowheads="1"/>
          </p:cNvSpPr>
          <p:nvPr/>
        </p:nvSpPr>
        <p:spPr bwMode="auto">
          <a:xfrm>
            <a:off x="193526" y="5942488"/>
            <a:ext cx="2376488" cy="53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100" dirty="0">
                <a:latin typeface="微软雅黑" pitchFamily="34" charset="-122"/>
                <a:ea typeface="微软雅黑" pitchFamily="34" charset="-122"/>
              </a:rPr>
              <a:t>遍布全国的</a:t>
            </a:r>
            <a:r>
              <a:rPr lang="en-US" altLang="zh-CN" sz="1100" dirty="0">
                <a:latin typeface="微软雅黑" pitchFamily="34" charset="-122"/>
                <a:ea typeface="微软雅黑" pitchFamily="34" charset="-122"/>
              </a:rPr>
              <a:t>BGP</a:t>
            </a:r>
            <a:r>
              <a:rPr lang="zh-CN" altLang="en-US" sz="1100" dirty="0">
                <a:latin typeface="微软雅黑" pitchFamily="34" charset="-122"/>
                <a:ea typeface="微软雅黑" pitchFamily="34" charset="-122"/>
              </a:rPr>
              <a:t>网络；覆盖全移动运营商 </a:t>
            </a:r>
            <a:r>
              <a:rPr lang="en-US" altLang="zh-CN" sz="1100" dirty="0">
                <a:latin typeface="微软雅黑" pitchFamily="34" charset="-122"/>
                <a:ea typeface="微软雅黑" pitchFamily="34" charset="-122"/>
              </a:rPr>
              <a:t>400</a:t>
            </a:r>
            <a:r>
              <a:rPr lang="zh-CN" altLang="en-US" sz="1100" dirty="0">
                <a:latin typeface="微软雅黑" pitchFamily="34" charset="-122"/>
                <a:ea typeface="微软雅黑" pitchFamily="34" charset="-122"/>
              </a:rPr>
              <a:t>多个</a:t>
            </a:r>
            <a:r>
              <a:rPr lang="en-US" altLang="zh-CN" sz="1100" dirty="0">
                <a:latin typeface="微软雅黑" pitchFamily="34" charset="-122"/>
                <a:ea typeface="微软雅黑" pitchFamily="34" charset="-122"/>
              </a:rPr>
              <a:t>CDN</a:t>
            </a:r>
            <a:r>
              <a:rPr lang="zh-CN" altLang="en-US" sz="1100" dirty="0">
                <a:latin typeface="微软雅黑" pitchFamily="34" charset="-122"/>
                <a:ea typeface="微软雅黑" pitchFamily="34" charset="-122"/>
              </a:rPr>
              <a:t>视频加速节点</a:t>
            </a:r>
            <a:endParaRPr lang="zh-CN" altLang="en-US" sz="1600" dirty="0">
              <a:latin typeface="微软雅黑" pitchFamily="34" charset="-122"/>
              <a:ea typeface="微软雅黑" pitchFamily="34" charset="-122"/>
            </a:endParaRPr>
          </a:p>
        </p:txBody>
      </p:sp>
      <p:sp>
        <p:nvSpPr>
          <p:cNvPr id="20" name="矩形 83"/>
          <p:cNvSpPr>
            <a:spLocks noChangeArrowheads="1"/>
          </p:cNvSpPr>
          <p:nvPr/>
        </p:nvSpPr>
        <p:spPr bwMode="auto">
          <a:xfrm>
            <a:off x="206973" y="5598809"/>
            <a:ext cx="1441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dirty="0">
                <a:latin typeface="微软雅黑" pitchFamily="34" charset="-122"/>
                <a:ea typeface="微软雅黑" pitchFamily="34" charset="-122"/>
              </a:rPr>
              <a:t>极致加速体验</a:t>
            </a:r>
          </a:p>
        </p:txBody>
      </p:sp>
      <p:sp>
        <p:nvSpPr>
          <p:cNvPr id="21" name="矩形 82"/>
          <p:cNvSpPr>
            <a:spLocks noChangeArrowheads="1"/>
          </p:cNvSpPr>
          <p:nvPr/>
        </p:nvSpPr>
        <p:spPr bwMode="auto">
          <a:xfrm>
            <a:off x="2601477" y="5920077"/>
            <a:ext cx="2376488" cy="53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100" dirty="0" smtClean="0">
                <a:latin typeface="微软雅黑" pitchFamily="34" charset="-122"/>
                <a:ea typeface="微软雅黑" pitchFamily="34" charset="-122"/>
              </a:rPr>
              <a:t>通过</a:t>
            </a:r>
            <a:r>
              <a:rPr lang="zh-CN" altLang="en-US" sz="1100" dirty="0">
                <a:latin typeface="微软雅黑" pitchFamily="34" charset="-122"/>
                <a:ea typeface="微软雅黑" pitchFamily="34" charset="-122"/>
              </a:rPr>
              <a:t>卓望</a:t>
            </a:r>
            <a:r>
              <a:rPr lang="en-US" altLang="zh-CN" sz="1100" dirty="0" smtClean="0">
                <a:latin typeface="微软雅黑" pitchFamily="34" charset="-122"/>
                <a:ea typeface="微软雅黑" pitchFamily="34" charset="-122"/>
              </a:rPr>
              <a:t>CA</a:t>
            </a:r>
            <a:r>
              <a:rPr lang="zh-CN" altLang="en-US" sz="1100" dirty="0" smtClean="0">
                <a:latin typeface="微软雅黑" pitchFamily="34" charset="-122"/>
                <a:ea typeface="微软雅黑" pitchFamily="34" charset="-122"/>
              </a:rPr>
              <a:t>视频</a:t>
            </a:r>
            <a:r>
              <a:rPr lang="en-US" altLang="zh-CN" sz="1100" dirty="0">
                <a:latin typeface="微软雅黑" pitchFamily="34" charset="-122"/>
                <a:ea typeface="微软雅黑" pitchFamily="34" charset="-122"/>
              </a:rPr>
              <a:t>V+</a:t>
            </a:r>
            <a:r>
              <a:rPr lang="zh-CN" altLang="en-US" sz="1100" dirty="0">
                <a:latin typeface="微软雅黑" pitchFamily="34" charset="-122"/>
                <a:ea typeface="微软雅黑" pitchFamily="34" charset="-122"/>
              </a:rPr>
              <a:t>认证，享受</a:t>
            </a:r>
            <a:r>
              <a:rPr lang="en-US" altLang="zh-CN" sz="1100" dirty="0">
                <a:latin typeface="微软雅黑" pitchFamily="34" charset="-122"/>
                <a:ea typeface="微软雅黑" pitchFamily="34" charset="-122"/>
              </a:rPr>
              <a:t>H5</a:t>
            </a:r>
            <a:r>
              <a:rPr lang="zh-CN" altLang="en-US" sz="1100" dirty="0">
                <a:latin typeface="微软雅黑" pitchFamily="34" charset="-122"/>
                <a:ea typeface="微软雅黑" pitchFamily="34" charset="-122"/>
              </a:rPr>
              <a:t>高清及原创保护等多项免费服务</a:t>
            </a:r>
          </a:p>
        </p:txBody>
      </p:sp>
      <p:sp>
        <p:nvSpPr>
          <p:cNvPr id="22" name="矩形 83"/>
          <p:cNvSpPr>
            <a:spLocks noChangeArrowheads="1"/>
          </p:cNvSpPr>
          <p:nvPr/>
        </p:nvSpPr>
        <p:spPr bwMode="auto">
          <a:xfrm>
            <a:off x="2614924" y="5576398"/>
            <a:ext cx="1441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dirty="0">
                <a:latin typeface="微软雅黑" pitchFamily="34" charset="-122"/>
                <a:ea typeface="微软雅黑" pitchFamily="34" charset="-122"/>
              </a:rPr>
              <a:t>免费视频服务</a:t>
            </a:r>
          </a:p>
        </p:txBody>
      </p:sp>
      <p:sp>
        <p:nvSpPr>
          <p:cNvPr id="23" name="矩形 7"/>
          <p:cNvSpPr>
            <a:spLocks noChangeArrowheads="1"/>
          </p:cNvSpPr>
          <p:nvPr/>
        </p:nvSpPr>
        <p:spPr bwMode="auto">
          <a:xfrm>
            <a:off x="5302372" y="1899043"/>
            <a:ext cx="3666813" cy="4770802"/>
          </a:xfrm>
          <a:prstGeom prst="rect">
            <a:avLst/>
          </a:prstGeom>
          <a:solidFill>
            <a:srgbClr val="FFFFFF">
              <a:alpha val="29019"/>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buFont typeface="Wingdings" pitchFamily="2" charset="2"/>
              <a:buChar char="n"/>
            </a:pPr>
            <a:r>
              <a:rPr lang="zh-CN" altLang="en-US" sz="1400" dirty="0">
                <a:solidFill>
                  <a:schemeClr val="bg1"/>
                </a:solidFill>
                <a:latin typeface="微软雅黑" pitchFamily="34" charset="-122"/>
                <a:ea typeface="微软雅黑" pitchFamily="34" charset="-122"/>
              </a:rPr>
              <a:t>上传视频</a:t>
            </a:r>
          </a:p>
          <a:p>
            <a:r>
              <a:rPr lang="zh-CN" altLang="en-US" sz="1100" dirty="0">
                <a:solidFill>
                  <a:schemeClr val="bg1"/>
                </a:solidFill>
                <a:latin typeface="微软雅黑" pitchFamily="34" charset="-122"/>
                <a:ea typeface="微软雅黑" pitchFamily="34" charset="-122"/>
              </a:rPr>
              <a:t>提供包括本地文件上传、</a:t>
            </a:r>
            <a:r>
              <a:rPr lang="en-US" altLang="zh-CN" sz="1100" dirty="0">
                <a:solidFill>
                  <a:schemeClr val="bg1"/>
                </a:solidFill>
                <a:latin typeface="微软雅黑" pitchFamily="34" charset="-122"/>
                <a:ea typeface="微软雅黑" pitchFamily="34" charset="-122"/>
              </a:rPr>
              <a:t>URL</a:t>
            </a:r>
            <a:r>
              <a:rPr lang="zh-CN" altLang="en-US" sz="1100" dirty="0">
                <a:solidFill>
                  <a:schemeClr val="bg1"/>
                </a:solidFill>
                <a:latin typeface="微软雅黑" pitchFamily="34" charset="-122"/>
                <a:ea typeface="微软雅黑" pitchFamily="34" charset="-122"/>
              </a:rPr>
              <a:t>文件拉取、</a:t>
            </a:r>
            <a:r>
              <a:rPr lang="en-US" altLang="zh-CN" sz="1100" dirty="0">
                <a:solidFill>
                  <a:schemeClr val="bg1"/>
                </a:solidFill>
                <a:latin typeface="微软雅黑" pitchFamily="34" charset="-122"/>
                <a:ea typeface="微软雅黑" pitchFamily="34" charset="-122"/>
              </a:rPr>
              <a:t>API</a:t>
            </a:r>
            <a:r>
              <a:rPr lang="zh-CN" altLang="en-US" sz="1100" dirty="0">
                <a:solidFill>
                  <a:schemeClr val="bg1"/>
                </a:solidFill>
                <a:latin typeface="微软雅黑" pitchFamily="34" charset="-122"/>
                <a:ea typeface="微软雅黑" pitchFamily="34" charset="-122"/>
              </a:rPr>
              <a:t>上传等多种方式，适应不同场景下的上传需求</a:t>
            </a:r>
            <a:r>
              <a:rPr lang="zh-CN" altLang="en-US" sz="1100" dirty="0" smtClean="0">
                <a:solidFill>
                  <a:schemeClr val="bg1"/>
                </a:solidFill>
                <a:latin typeface="微软雅黑" pitchFamily="34" charset="-122"/>
                <a:ea typeface="微软雅黑" pitchFamily="34" charset="-122"/>
              </a:rPr>
              <a:t>。</a:t>
            </a:r>
            <a:endParaRPr lang="en-US" altLang="zh-CN" sz="1100" dirty="0" smtClean="0">
              <a:solidFill>
                <a:schemeClr val="bg1"/>
              </a:solidFill>
              <a:latin typeface="微软雅黑" pitchFamily="34" charset="-122"/>
              <a:ea typeface="微软雅黑" pitchFamily="34" charset="-122"/>
            </a:endParaRPr>
          </a:p>
          <a:p>
            <a:endParaRPr lang="zh-CN" altLang="en-US" sz="1100" dirty="0">
              <a:solidFill>
                <a:schemeClr val="bg1"/>
              </a:solidFill>
              <a:latin typeface="微软雅黑" pitchFamily="34" charset="-122"/>
              <a:ea typeface="微软雅黑" pitchFamily="34" charset="-122"/>
            </a:endParaRPr>
          </a:p>
          <a:p>
            <a:pPr marL="171450" indent="-171450">
              <a:buFont typeface="Wingdings" pitchFamily="2" charset="2"/>
              <a:buChar char="n"/>
            </a:pPr>
            <a:r>
              <a:rPr lang="zh-CN" altLang="en-US" sz="1400" dirty="0">
                <a:solidFill>
                  <a:schemeClr val="bg1"/>
                </a:solidFill>
                <a:latin typeface="微软雅黑" pitchFamily="34" charset="-122"/>
                <a:ea typeface="微软雅黑" pitchFamily="34" charset="-122"/>
              </a:rPr>
              <a:t>视频管理</a:t>
            </a:r>
          </a:p>
          <a:p>
            <a:r>
              <a:rPr lang="zh-CN" altLang="en-US" sz="1100" dirty="0">
                <a:solidFill>
                  <a:schemeClr val="bg1"/>
                </a:solidFill>
                <a:latin typeface="微软雅黑" pitchFamily="34" charset="-122"/>
                <a:ea typeface="微软雅黑" pitchFamily="34" charset="-122"/>
              </a:rPr>
              <a:t>可通过管理控制台或</a:t>
            </a:r>
            <a:r>
              <a:rPr lang="en-US" altLang="zh-CN" sz="1100" dirty="0">
                <a:solidFill>
                  <a:schemeClr val="bg1"/>
                </a:solidFill>
                <a:latin typeface="微软雅黑" pitchFamily="34" charset="-122"/>
                <a:ea typeface="微软雅黑" pitchFamily="34" charset="-122"/>
              </a:rPr>
              <a:t>API</a:t>
            </a:r>
            <a:r>
              <a:rPr lang="zh-CN" altLang="en-US" sz="1100" dirty="0">
                <a:solidFill>
                  <a:schemeClr val="bg1"/>
                </a:solidFill>
                <a:latin typeface="微软雅黑" pitchFamily="34" charset="-122"/>
                <a:ea typeface="微软雅黑" pitchFamily="34" charset="-122"/>
              </a:rPr>
              <a:t>对视频文件进行管理，包括分类，添加标签等操作，所有信息支持导出查看</a:t>
            </a:r>
            <a:r>
              <a:rPr lang="zh-CN" altLang="en-US" sz="1100" dirty="0" smtClean="0">
                <a:solidFill>
                  <a:schemeClr val="bg1"/>
                </a:solidFill>
                <a:latin typeface="微软雅黑" pitchFamily="34" charset="-122"/>
                <a:ea typeface="微软雅黑" pitchFamily="34" charset="-122"/>
              </a:rPr>
              <a:t>。</a:t>
            </a:r>
            <a:endParaRPr lang="en-US" altLang="zh-CN" sz="1100" dirty="0" smtClean="0">
              <a:solidFill>
                <a:schemeClr val="bg1"/>
              </a:solidFill>
              <a:latin typeface="微软雅黑" pitchFamily="34" charset="-122"/>
              <a:ea typeface="微软雅黑" pitchFamily="34" charset="-122"/>
            </a:endParaRPr>
          </a:p>
          <a:p>
            <a:endParaRPr lang="zh-CN" altLang="en-US" sz="1100" dirty="0">
              <a:solidFill>
                <a:schemeClr val="bg1"/>
              </a:solidFill>
              <a:latin typeface="微软雅黑" pitchFamily="34" charset="-122"/>
              <a:ea typeface="微软雅黑" pitchFamily="34" charset="-122"/>
            </a:endParaRPr>
          </a:p>
          <a:p>
            <a:pPr marL="171450" indent="-171450">
              <a:buFont typeface="Wingdings" pitchFamily="2" charset="2"/>
              <a:buChar char="n"/>
            </a:pPr>
            <a:r>
              <a:rPr lang="zh-CN" altLang="en-US" sz="1400" dirty="0">
                <a:solidFill>
                  <a:schemeClr val="bg1"/>
                </a:solidFill>
                <a:latin typeface="微软雅黑" pitchFamily="34" charset="-122"/>
                <a:ea typeface="微软雅黑" pitchFamily="34" charset="-122"/>
              </a:rPr>
              <a:t>视频转码</a:t>
            </a:r>
          </a:p>
          <a:p>
            <a:r>
              <a:rPr lang="zh-CN" altLang="en-US" sz="1100" dirty="0">
                <a:solidFill>
                  <a:schemeClr val="bg1"/>
                </a:solidFill>
                <a:latin typeface="微软雅黑" pitchFamily="34" charset="-122"/>
                <a:ea typeface="微软雅黑" pitchFamily="34" charset="-122"/>
              </a:rPr>
              <a:t>可灵活添加水印，并设定不同转码格式，完美匹配不同应用场景</a:t>
            </a:r>
            <a:r>
              <a:rPr lang="zh-CN" altLang="en-US" sz="1100" dirty="0" smtClean="0">
                <a:solidFill>
                  <a:schemeClr val="bg1"/>
                </a:solidFill>
                <a:latin typeface="微软雅黑" pitchFamily="34" charset="-122"/>
                <a:ea typeface="微软雅黑" pitchFamily="34" charset="-122"/>
              </a:rPr>
              <a:t>。</a:t>
            </a:r>
            <a:endParaRPr lang="en-US" altLang="zh-CN" sz="1100" dirty="0" smtClean="0">
              <a:solidFill>
                <a:schemeClr val="bg1"/>
              </a:solidFill>
              <a:latin typeface="微软雅黑" pitchFamily="34" charset="-122"/>
              <a:ea typeface="微软雅黑" pitchFamily="34" charset="-122"/>
            </a:endParaRPr>
          </a:p>
          <a:p>
            <a:endParaRPr lang="zh-CN" altLang="en-US" sz="1100" dirty="0">
              <a:solidFill>
                <a:schemeClr val="bg1"/>
              </a:solidFill>
              <a:latin typeface="微软雅黑" pitchFamily="34" charset="-122"/>
              <a:ea typeface="微软雅黑" pitchFamily="34" charset="-122"/>
            </a:endParaRPr>
          </a:p>
          <a:p>
            <a:pPr marL="171450" indent="-171450">
              <a:buFont typeface="Wingdings" pitchFamily="2" charset="2"/>
              <a:buChar char="n"/>
            </a:pPr>
            <a:r>
              <a:rPr lang="zh-CN" altLang="en-US" sz="1400" dirty="0">
                <a:solidFill>
                  <a:schemeClr val="bg1"/>
                </a:solidFill>
                <a:latin typeface="微软雅黑" pitchFamily="34" charset="-122"/>
                <a:ea typeface="微软雅黑" pitchFamily="34" charset="-122"/>
              </a:rPr>
              <a:t>视频分发</a:t>
            </a:r>
          </a:p>
          <a:p>
            <a:r>
              <a:rPr lang="zh-CN" altLang="en-US" sz="1100" dirty="0">
                <a:solidFill>
                  <a:schemeClr val="bg1"/>
                </a:solidFill>
                <a:latin typeface="微软雅黑" pitchFamily="34" charset="-122"/>
                <a:ea typeface="微软雅黑" pitchFamily="34" charset="-122"/>
              </a:rPr>
              <a:t>可快速获得视频播放</a:t>
            </a:r>
            <a:r>
              <a:rPr lang="en-US" altLang="zh-CN" sz="1100" dirty="0">
                <a:solidFill>
                  <a:schemeClr val="bg1"/>
                </a:solidFill>
                <a:latin typeface="微软雅黑" pitchFamily="34" charset="-122"/>
                <a:ea typeface="微软雅黑" pitchFamily="34" charset="-122"/>
              </a:rPr>
              <a:t>URL</a:t>
            </a:r>
            <a:r>
              <a:rPr lang="zh-CN" altLang="en-US" sz="1100" dirty="0">
                <a:solidFill>
                  <a:schemeClr val="bg1"/>
                </a:solidFill>
                <a:latin typeface="微软雅黑" pitchFamily="34" charset="-122"/>
                <a:ea typeface="微软雅黑" pitchFamily="34" charset="-122"/>
              </a:rPr>
              <a:t>链接地址，以及自定义播放器代码，支持</a:t>
            </a:r>
            <a:r>
              <a:rPr lang="en-US" altLang="zh-CN" sz="1100" dirty="0">
                <a:solidFill>
                  <a:schemeClr val="bg1"/>
                </a:solidFill>
                <a:latin typeface="微软雅黑" pitchFamily="34" charset="-122"/>
                <a:ea typeface="微软雅黑" pitchFamily="34" charset="-122"/>
              </a:rPr>
              <a:t>CDN</a:t>
            </a:r>
            <a:r>
              <a:rPr lang="zh-CN" altLang="en-US" sz="1100" dirty="0">
                <a:solidFill>
                  <a:schemeClr val="bg1"/>
                </a:solidFill>
                <a:latin typeface="微软雅黑" pitchFamily="34" charset="-122"/>
                <a:ea typeface="微软雅黑" pitchFamily="34" charset="-122"/>
              </a:rPr>
              <a:t>快速分发</a:t>
            </a:r>
            <a:r>
              <a:rPr lang="zh-CN" altLang="en-US" sz="1100" dirty="0" smtClean="0">
                <a:solidFill>
                  <a:schemeClr val="bg1"/>
                </a:solidFill>
                <a:latin typeface="微软雅黑" pitchFamily="34" charset="-122"/>
                <a:ea typeface="微软雅黑" pitchFamily="34" charset="-122"/>
              </a:rPr>
              <a:t>。</a:t>
            </a:r>
            <a:endParaRPr lang="en-US" altLang="zh-CN" sz="1100" dirty="0" smtClean="0">
              <a:solidFill>
                <a:schemeClr val="bg1"/>
              </a:solidFill>
              <a:latin typeface="微软雅黑" pitchFamily="34" charset="-122"/>
              <a:ea typeface="微软雅黑" pitchFamily="34" charset="-122"/>
            </a:endParaRPr>
          </a:p>
          <a:p>
            <a:endParaRPr lang="zh-CN" altLang="en-US" sz="1100" dirty="0">
              <a:solidFill>
                <a:schemeClr val="bg1"/>
              </a:solidFill>
              <a:latin typeface="微软雅黑" pitchFamily="34" charset="-122"/>
              <a:ea typeface="微软雅黑" pitchFamily="34" charset="-122"/>
            </a:endParaRPr>
          </a:p>
          <a:p>
            <a:pPr marL="171450" indent="-171450">
              <a:buFont typeface="Wingdings" pitchFamily="2" charset="2"/>
              <a:buChar char="n"/>
            </a:pPr>
            <a:r>
              <a:rPr lang="zh-CN" altLang="en-US" sz="1400" dirty="0">
                <a:solidFill>
                  <a:schemeClr val="bg1"/>
                </a:solidFill>
                <a:latin typeface="微软雅黑" pitchFamily="34" charset="-122"/>
                <a:ea typeface="微软雅黑" pitchFamily="34" charset="-122"/>
              </a:rPr>
              <a:t>自定义开发</a:t>
            </a:r>
          </a:p>
          <a:p>
            <a:r>
              <a:rPr lang="zh-CN" altLang="en-US" sz="1100" dirty="0">
                <a:solidFill>
                  <a:schemeClr val="bg1"/>
                </a:solidFill>
                <a:latin typeface="微软雅黑" pitchFamily="34" charset="-122"/>
                <a:ea typeface="微软雅黑" pitchFamily="34" charset="-122"/>
              </a:rPr>
              <a:t>提供包括</a:t>
            </a:r>
            <a:r>
              <a:rPr lang="en-US" altLang="zh-CN" sz="1100" dirty="0">
                <a:solidFill>
                  <a:schemeClr val="bg1"/>
                </a:solidFill>
                <a:latin typeface="微软雅黑" pitchFamily="34" charset="-122"/>
                <a:ea typeface="微软雅黑" pitchFamily="34" charset="-122"/>
              </a:rPr>
              <a:t>Web/Android/</a:t>
            </a:r>
            <a:r>
              <a:rPr lang="en-US" altLang="zh-CN" sz="1100" dirty="0" err="1">
                <a:solidFill>
                  <a:schemeClr val="bg1"/>
                </a:solidFill>
                <a:latin typeface="微软雅黑" pitchFamily="34" charset="-122"/>
                <a:ea typeface="微软雅黑" pitchFamily="34" charset="-122"/>
              </a:rPr>
              <a:t>iOS</a:t>
            </a:r>
            <a:r>
              <a:rPr lang="zh-CN" altLang="en-US" sz="1100" dirty="0">
                <a:solidFill>
                  <a:schemeClr val="bg1"/>
                </a:solidFill>
                <a:latin typeface="微软雅黑" pitchFamily="34" charset="-122"/>
                <a:ea typeface="微软雅黑" pitchFamily="34" charset="-122"/>
              </a:rPr>
              <a:t>播放器</a:t>
            </a:r>
            <a:r>
              <a:rPr lang="en-US" altLang="zh-CN" sz="1100" dirty="0">
                <a:solidFill>
                  <a:schemeClr val="bg1"/>
                </a:solidFill>
                <a:latin typeface="微软雅黑" pitchFamily="34" charset="-122"/>
                <a:ea typeface="微软雅黑" pitchFamily="34" charset="-122"/>
              </a:rPr>
              <a:t>SDK</a:t>
            </a:r>
            <a:r>
              <a:rPr lang="zh-CN" altLang="en-US" sz="1100" dirty="0">
                <a:solidFill>
                  <a:schemeClr val="bg1"/>
                </a:solidFill>
                <a:latin typeface="微软雅黑" pitchFamily="34" charset="-122"/>
                <a:ea typeface="微软雅黑" pitchFamily="34" charset="-122"/>
              </a:rPr>
              <a:t>，帮助客户快速构建自己的全平台高度定制化视频发布能力</a:t>
            </a:r>
            <a:r>
              <a:rPr lang="zh-CN" altLang="en-US" sz="1100" dirty="0" smtClean="0">
                <a:solidFill>
                  <a:schemeClr val="bg1"/>
                </a:solidFill>
                <a:latin typeface="微软雅黑" pitchFamily="34" charset="-122"/>
                <a:ea typeface="微软雅黑" pitchFamily="34" charset="-122"/>
              </a:rPr>
              <a:t>。</a:t>
            </a:r>
            <a:endParaRPr lang="en-US" altLang="zh-CN" sz="1100" dirty="0" smtClean="0">
              <a:solidFill>
                <a:schemeClr val="bg1"/>
              </a:solidFill>
              <a:latin typeface="微软雅黑" pitchFamily="34" charset="-122"/>
              <a:ea typeface="微软雅黑" pitchFamily="34" charset="-122"/>
            </a:endParaRPr>
          </a:p>
          <a:p>
            <a:endParaRPr lang="zh-CN" altLang="en-US" sz="1100" dirty="0">
              <a:solidFill>
                <a:schemeClr val="bg1"/>
              </a:solidFill>
              <a:latin typeface="微软雅黑" pitchFamily="34" charset="-122"/>
              <a:ea typeface="微软雅黑" pitchFamily="34" charset="-122"/>
            </a:endParaRPr>
          </a:p>
          <a:p>
            <a:pPr marL="285750" indent="-285750">
              <a:buFont typeface="Wingdings" pitchFamily="2" charset="2"/>
              <a:buChar char="n"/>
            </a:pPr>
            <a:r>
              <a:rPr lang="zh-CN" altLang="en-US" sz="1400" dirty="0">
                <a:solidFill>
                  <a:schemeClr val="bg1"/>
                </a:solidFill>
                <a:latin typeface="微软雅黑" pitchFamily="34" charset="-122"/>
                <a:ea typeface="微软雅黑" pitchFamily="34" charset="-122"/>
              </a:rPr>
              <a:t>安全功能</a:t>
            </a:r>
          </a:p>
          <a:p>
            <a:r>
              <a:rPr lang="zh-CN" altLang="en-US" sz="1100" dirty="0">
                <a:solidFill>
                  <a:schemeClr val="bg1"/>
                </a:solidFill>
                <a:latin typeface="微软雅黑" pitchFamily="34" charset="-122"/>
                <a:ea typeface="微软雅黑" pitchFamily="34" charset="-122"/>
              </a:rPr>
              <a:t>提供了包括黑白名单、播放密码等安全特性，更有防盗链功能，保护用户视频内容万无一失</a:t>
            </a:r>
            <a:r>
              <a:rPr lang="zh-CN" altLang="en-US" sz="1100" dirty="0" smtClean="0">
                <a:solidFill>
                  <a:schemeClr val="bg1"/>
                </a:solidFill>
                <a:latin typeface="微软雅黑" pitchFamily="34" charset="-122"/>
                <a:ea typeface="微软雅黑" pitchFamily="34" charset="-122"/>
              </a:rPr>
              <a:t>。</a:t>
            </a:r>
            <a:endParaRPr lang="en-US" altLang="zh-CN" sz="1100" dirty="0" smtClean="0">
              <a:solidFill>
                <a:schemeClr val="bg1"/>
              </a:solidFill>
              <a:latin typeface="微软雅黑" pitchFamily="34" charset="-122"/>
              <a:ea typeface="微软雅黑" pitchFamily="34" charset="-122"/>
            </a:endParaRPr>
          </a:p>
          <a:p>
            <a:endParaRPr lang="zh-CN" altLang="en-US" sz="1100" dirty="0">
              <a:solidFill>
                <a:schemeClr val="bg1"/>
              </a:solidFill>
              <a:latin typeface="微软雅黑" pitchFamily="34" charset="-122"/>
              <a:ea typeface="微软雅黑" pitchFamily="34" charset="-122"/>
            </a:endParaRPr>
          </a:p>
          <a:p>
            <a:pPr marL="171450" indent="-171450">
              <a:buFont typeface="Wingdings" pitchFamily="2" charset="2"/>
              <a:buChar char="n"/>
            </a:pPr>
            <a:r>
              <a:rPr lang="en-US" altLang="zh-CN" sz="1400" dirty="0" smtClean="0">
                <a:solidFill>
                  <a:schemeClr val="bg1"/>
                </a:solidFill>
                <a:latin typeface="微软雅黑" pitchFamily="34" charset="-122"/>
                <a:ea typeface="微软雅黑" pitchFamily="34" charset="-122"/>
              </a:rPr>
              <a:t>UGC</a:t>
            </a:r>
            <a:r>
              <a:rPr lang="zh-CN" altLang="en-US" sz="1400" dirty="0">
                <a:solidFill>
                  <a:schemeClr val="bg1"/>
                </a:solidFill>
                <a:latin typeface="微软雅黑" pitchFamily="34" charset="-122"/>
                <a:ea typeface="微软雅黑" pitchFamily="34" charset="-122"/>
              </a:rPr>
              <a:t>功能</a:t>
            </a:r>
          </a:p>
          <a:p>
            <a:r>
              <a:rPr lang="en-US" altLang="zh-CN" sz="1100" dirty="0">
                <a:solidFill>
                  <a:schemeClr val="bg1"/>
                </a:solidFill>
                <a:latin typeface="微软雅黑" pitchFamily="34" charset="-122"/>
                <a:ea typeface="微软雅黑" pitchFamily="34" charset="-122"/>
              </a:rPr>
              <a:t>UGC</a:t>
            </a:r>
            <a:r>
              <a:rPr lang="zh-CN" altLang="en-US" sz="1100" dirty="0">
                <a:solidFill>
                  <a:schemeClr val="bg1"/>
                </a:solidFill>
                <a:latin typeface="微软雅黑" pitchFamily="34" charset="-122"/>
                <a:ea typeface="微软雅黑" pitchFamily="34" charset="-122"/>
              </a:rPr>
              <a:t>功能，也就是客户端上传视频功能。该功能支持终端用户将一段短小的视频快速地上传到云端</a:t>
            </a:r>
          </a:p>
        </p:txBody>
      </p:sp>
      <p:sp>
        <p:nvSpPr>
          <p:cNvPr id="27" name="矩形 26"/>
          <p:cNvSpPr/>
          <p:nvPr/>
        </p:nvSpPr>
        <p:spPr>
          <a:xfrm>
            <a:off x="234761" y="4078408"/>
            <a:ext cx="1261884" cy="307777"/>
          </a:xfrm>
          <a:prstGeom prst="rect">
            <a:avLst/>
          </a:prstGeom>
        </p:spPr>
        <p:txBody>
          <a:bodyPr wrap="none">
            <a:spAutoFit/>
          </a:bodyPr>
          <a:lstStyle/>
          <a:p>
            <a:r>
              <a:rPr lang="zh-CN" altLang="en-US" sz="1400" dirty="0">
                <a:latin typeface="微软雅黑" pitchFamily="34" charset="-122"/>
                <a:ea typeface="微软雅黑" pitchFamily="34" charset="-122"/>
              </a:rPr>
              <a:t>灵活上传发布</a:t>
            </a:r>
          </a:p>
        </p:txBody>
      </p:sp>
      <p:sp>
        <p:nvSpPr>
          <p:cNvPr id="28" name="Freeform 316"/>
          <p:cNvSpPr>
            <a:spLocks noChangeAspect="1"/>
          </p:cNvSpPr>
          <p:nvPr/>
        </p:nvSpPr>
        <p:spPr bwMode="auto">
          <a:xfrm>
            <a:off x="5302372" y="1514181"/>
            <a:ext cx="617499" cy="360000"/>
          </a:xfrm>
          <a:custGeom>
            <a:avLst/>
            <a:gdLst>
              <a:gd name="T0" fmla="*/ 167 w 195"/>
              <a:gd name="T1" fmla="*/ 31 h 113"/>
              <a:gd name="T2" fmla="*/ 162 w 195"/>
              <a:gd name="T3" fmla="*/ 32 h 113"/>
              <a:gd name="T4" fmla="*/ 121 w 195"/>
              <a:gd name="T5" fmla="*/ 3 h 113"/>
              <a:gd name="T6" fmla="*/ 105 w 195"/>
              <a:gd name="T7" fmla="*/ 6 h 113"/>
              <a:gd name="T8" fmla="*/ 89 w 195"/>
              <a:gd name="T9" fmla="*/ 0 h 113"/>
              <a:gd name="T10" fmla="*/ 61 w 195"/>
              <a:gd name="T11" fmla="*/ 23 h 113"/>
              <a:gd name="T12" fmla="*/ 56 w 195"/>
              <a:gd name="T13" fmla="*/ 22 h 113"/>
              <a:gd name="T14" fmla="*/ 31 w 195"/>
              <a:gd name="T15" fmla="*/ 42 h 113"/>
              <a:gd name="T16" fmla="*/ 26 w 195"/>
              <a:gd name="T17" fmla="*/ 41 h 113"/>
              <a:gd name="T18" fmla="*/ 0 w 195"/>
              <a:gd name="T19" fmla="*/ 70 h 113"/>
              <a:gd name="T20" fmla="*/ 26 w 195"/>
              <a:gd name="T21" fmla="*/ 98 h 113"/>
              <a:gd name="T22" fmla="*/ 30 w 195"/>
              <a:gd name="T23" fmla="*/ 97 h 113"/>
              <a:gd name="T24" fmla="*/ 27 w 195"/>
              <a:gd name="T25" fmla="*/ 87 h 113"/>
              <a:gd name="T26" fmla="*/ 48 w 195"/>
              <a:gd name="T27" fmla="*/ 100 h 113"/>
              <a:gd name="T28" fmla="*/ 64 w 195"/>
              <a:gd name="T29" fmla="*/ 93 h 113"/>
              <a:gd name="T30" fmla="*/ 89 w 195"/>
              <a:gd name="T31" fmla="*/ 109 h 113"/>
              <a:gd name="T32" fmla="*/ 107 w 195"/>
              <a:gd name="T33" fmla="*/ 101 h 113"/>
              <a:gd name="T34" fmla="*/ 128 w 195"/>
              <a:gd name="T35" fmla="*/ 113 h 113"/>
              <a:gd name="T36" fmla="*/ 155 w 195"/>
              <a:gd name="T37" fmla="*/ 91 h 113"/>
              <a:gd name="T38" fmla="*/ 167 w 195"/>
              <a:gd name="T39" fmla="*/ 94 h 113"/>
              <a:gd name="T40" fmla="*/ 195 w 195"/>
              <a:gd name="T41" fmla="*/ 62 h 113"/>
              <a:gd name="T42" fmla="*/ 167 w 195"/>
              <a:gd name="T43"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 h="113">
                <a:moveTo>
                  <a:pt x="167" y="31"/>
                </a:moveTo>
                <a:cubicBezTo>
                  <a:pt x="165" y="31"/>
                  <a:pt x="163" y="31"/>
                  <a:pt x="162" y="32"/>
                </a:cubicBezTo>
                <a:cubicBezTo>
                  <a:pt x="155" y="15"/>
                  <a:pt x="139" y="3"/>
                  <a:pt x="121" y="3"/>
                </a:cubicBezTo>
                <a:cubicBezTo>
                  <a:pt x="115" y="3"/>
                  <a:pt x="110" y="4"/>
                  <a:pt x="105" y="6"/>
                </a:cubicBezTo>
                <a:cubicBezTo>
                  <a:pt x="101" y="2"/>
                  <a:pt x="95" y="0"/>
                  <a:pt x="89" y="0"/>
                </a:cubicBezTo>
                <a:cubicBezTo>
                  <a:pt x="75" y="0"/>
                  <a:pt x="65" y="10"/>
                  <a:pt x="61" y="23"/>
                </a:cubicBezTo>
                <a:cubicBezTo>
                  <a:pt x="59" y="22"/>
                  <a:pt x="58" y="22"/>
                  <a:pt x="56" y="22"/>
                </a:cubicBezTo>
                <a:cubicBezTo>
                  <a:pt x="44" y="22"/>
                  <a:pt x="34" y="31"/>
                  <a:pt x="31" y="42"/>
                </a:cubicBezTo>
                <a:cubicBezTo>
                  <a:pt x="29" y="42"/>
                  <a:pt x="27" y="41"/>
                  <a:pt x="26" y="41"/>
                </a:cubicBezTo>
                <a:cubicBezTo>
                  <a:pt x="11" y="41"/>
                  <a:pt x="0" y="54"/>
                  <a:pt x="0" y="70"/>
                </a:cubicBezTo>
                <a:cubicBezTo>
                  <a:pt x="0" y="85"/>
                  <a:pt x="11" y="98"/>
                  <a:pt x="26" y="98"/>
                </a:cubicBezTo>
                <a:cubicBezTo>
                  <a:pt x="27" y="98"/>
                  <a:pt x="29" y="97"/>
                  <a:pt x="30" y="97"/>
                </a:cubicBezTo>
                <a:cubicBezTo>
                  <a:pt x="29" y="94"/>
                  <a:pt x="27" y="91"/>
                  <a:pt x="27" y="87"/>
                </a:cubicBezTo>
                <a:cubicBezTo>
                  <a:pt x="31" y="95"/>
                  <a:pt x="39" y="100"/>
                  <a:pt x="48" y="100"/>
                </a:cubicBezTo>
                <a:cubicBezTo>
                  <a:pt x="54" y="100"/>
                  <a:pt x="60" y="97"/>
                  <a:pt x="64" y="93"/>
                </a:cubicBezTo>
                <a:cubicBezTo>
                  <a:pt x="69" y="102"/>
                  <a:pt x="78" y="109"/>
                  <a:pt x="89" y="109"/>
                </a:cubicBezTo>
                <a:cubicBezTo>
                  <a:pt x="96" y="109"/>
                  <a:pt x="102" y="106"/>
                  <a:pt x="107" y="101"/>
                </a:cubicBezTo>
                <a:cubicBezTo>
                  <a:pt x="112" y="108"/>
                  <a:pt x="120" y="113"/>
                  <a:pt x="128" y="113"/>
                </a:cubicBezTo>
                <a:cubicBezTo>
                  <a:pt x="141" y="113"/>
                  <a:pt x="152" y="104"/>
                  <a:pt x="155" y="91"/>
                </a:cubicBezTo>
                <a:cubicBezTo>
                  <a:pt x="159" y="93"/>
                  <a:pt x="163" y="94"/>
                  <a:pt x="167" y="94"/>
                </a:cubicBezTo>
                <a:cubicBezTo>
                  <a:pt x="183" y="94"/>
                  <a:pt x="195" y="80"/>
                  <a:pt x="195" y="62"/>
                </a:cubicBezTo>
                <a:cubicBezTo>
                  <a:pt x="195" y="45"/>
                  <a:pt x="183" y="31"/>
                  <a:pt x="167" y="31"/>
                </a:cubicBezTo>
                <a:close/>
              </a:path>
            </a:pathLst>
          </a:custGeom>
          <a:solidFill>
            <a:srgbClr val="00CC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5952437" y="1556292"/>
            <a:ext cx="2366682"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rPr>
              <a:t>点播</a:t>
            </a:r>
            <a:r>
              <a:rPr kumimoji="0" lang="en-US" altLang="zh-CN"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rPr>
              <a:t>VOD</a:t>
            </a: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Tree>
    <p:extLst>
      <p:ext uri="{BB962C8B-B14F-4D97-AF65-F5344CB8AC3E}">
        <p14:creationId xmlns:p14="http://schemas.microsoft.com/office/powerpoint/2010/main" val="18193167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215133" y="1837994"/>
            <a:ext cx="3754053" cy="4831852"/>
          </a:xfrm>
          <a:prstGeom prst="rect">
            <a:avLst/>
          </a:prstGeom>
          <a:gradFill>
            <a:gsLst>
              <a:gs pos="0">
                <a:srgbClr val="1D03E0">
                  <a:alpha val="62000"/>
                </a:srgbClr>
              </a:gs>
              <a:gs pos="100000">
                <a:srgbClr val="280F93">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文本占位符 1"/>
          <p:cNvSpPr>
            <a:spLocks noGrp="1"/>
          </p:cNvSpPr>
          <p:nvPr>
            <p:ph type="body" sz="quarter" idx="10"/>
          </p:nvPr>
        </p:nvSpPr>
        <p:spPr>
          <a:xfrm>
            <a:off x="7411353" y="134783"/>
            <a:ext cx="1638517" cy="335952"/>
          </a:xfrm>
        </p:spPr>
        <p:txBody>
          <a:bodyPr/>
          <a:lstStyle/>
          <a:p>
            <a:r>
              <a:rPr lang="zh-CN" altLang="en-US" sz="2400" b="1" dirty="0" smtClean="0"/>
              <a:t>实时互动</a:t>
            </a:r>
            <a:endParaRPr lang="zh-CN" altLang="en-US" sz="2400" b="1" dirty="0"/>
          </a:p>
        </p:txBody>
      </p:sp>
      <p:sp>
        <p:nvSpPr>
          <p:cNvPr id="3" name="灯片编号占位符 2"/>
          <p:cNvSpPr>
            <a:spLocks noGrp="1"/>
          </p:cNvSpPr>
          <p:nvPr>
            <p:ph type="sldNum" sz="quarter" idx="13"/>
          </p:nvPr>
        </p:nvSpPr>
        <p:spPr/>
        <p:txBody>
          <a:bodyPr/>
          <a:lstStyle/>
          <a:p>
            <a:fld id="{752A6C19-FA33-4538-AB63-58099611DA71}" type="slidenum">
              <a:rPr lang="zh-CN" altLang="en-US" smtClean="0"/>
              <a:t>11</a:t>
            </a:fld>
            <a:endParaRPr lang="zh-CN" altLang="en-US" dirty="0"/>
          </a:p>
        </p:txBody>
      </p:sp>
      <p:sp>
        <p:nvSpPr>
          <p:cNvPr id="4" name="灯片编号占位符 2"/>
          <p:cNvSpPr txBox="1">
            <a:spLocks/>
          </p:cNvSpPr>
          <p:nvPr/>
        </p:nvSpPr>
        <p:spPr>
          <a:xfrm>
            <a:off x="7010400" y="8881038"/>
            <a:ext cx="2133600" cy="365125"/>
          </a:xfrm>
          <a:prstGeom prst="rect">
            <a:avLst/>
          </a:prstGeom>
        </p:spPr>
        <p:txBody>
          <a:bodyPr vert="horz" lIns="91440" tIns="45720" rIns="91440" bIns="45720" rtlCol="0" anchor="ctr"/>
          <a:lstStyle>
            <a:lvl1pPr algn="r" defTabSz="544195">
              <a:defRPr sz="1200">
                <a:solidFill>
                  <a:schemeClr val="tx1">
                    <a:tint val="75000"/>
                  </a:schemeClr>
                </a:solidFill>
                <a:latin typeface="Calibri"/>
                <a:ea typeface="Calibri"/>
                <a:cs typeface="Calibri"/>
                <a:sym typeface="Calibri"/>
              </a:defRPr>
            </a:lvl1pPr>
            <a:lvl2pPr indent="457200" defTabSz="544195">
              <a:defRPr>
                <a:latin typeface="Calibri"/>
                <a:ea typeface="Calibri"/>
                <a:cs typeface="Calibri"/>
                <a:sym typeface="Calibri"/>
              </a:defRPr>
            </a:lvl2pPr>
            <a:lvl3pPr indent="914400" defTabSz="544195">
              <a:defRPr>
                <a:latin typeface="Calibri"/>
                <a:ea typeface="Calibri"/>
                <a:cs typeface="Calibri"/>
                <a:sym typeface="Calibri"/>
              </a:defRPr>
            </a:lvl3pPr>
            <a:lvl4pPr indent="1371600" defTabSz="544195">
              <a:defRPr>
                <a:latin typeface="Calibri"/>
                <a:ea typeface="Calibri"/>
                <a:cs typeface="Calibri"/>
                <a:sym typeface="Calibri"/>
              </a:defRPr>
            </a:lvl4pPr>
            <a:lvl5pPr indent="1828800" defTabSz="544195">
              <a:defRPr>
                <a:latin typeface="Calibri"/>
                <a:ea typeface="Calibri"/>
                <a:cs typeface="Calibri"/>
                <a:sym typeface="Calibri"/>
              </a:defRPr>
            </a:lvl5pPr>
            <a:lvl6pPr indent="2286000" defTabSz="544195">
              <a:defRPr>
                <a:latin typeface="Calibri"/>
                <a:ea typeface="Calibri"/>
                <a:cs typeface="Calibri"/>
                <a:sym typeface="Calibri"/>
              </a:defRPr>
            </a:lvl6pPr>
            <a:lvl7pPr indent="2743200" defTabSz="544195">
              <a:defRPr>
                <a:latin typeface="Calibri"/>
                <a:ea typeface="Calibri"/>
                <a:cs typeface="Calibri"/>
                <a:sym typeface="Calibri"/>
              </a:defRPr>
            </a:lvl7pPr>
            <a:lvl8pPr indent="3200400" defTabSz="544195">
              <a:defRPr>
                <a:latin typeface="Calibri"/>
                <a:ea typeface="Calibri"/>
                <a:cs typeface="Calibri"/>
                <a:sym typeface="Calibri"/>
              </a:defRPr>
            </a:lvl8pPr>
            <a:lvl9pPr indent="3657600" defTabSz="544195">
              <a:defRPr>
                <a:latin typeface="Calibri"/>
                <a:ea typeface="Calibri"/>
                <a:cs typeface="Calibri"/>
                <a:sym typeface="Calibri"/>
              </a:defRPr>
            </a:lvl9pPr>
          </a:lstStyle>
          <a:p>
            <a:fld id="{752A6C19-FA33-4538-AB63-58099611DA71}" type="slidenum">
              <a:rPr lang="zh-CN" altLang="en-US" smtClean="0"/>
              <a:pPr/>
              <a:t>11</a:t>
            </a:fld>
            <a:endParaRPr lang="zh-CN" altLang="en-US" dirty="0"/>
          </a:p>
        </p:txBody>
      </p:sp>
      <p:grpSp>
        <p:nvGrpSpPr>
          <p:cNvPr id="5" name="组合 4"/>
          <p:cNvGrpSpPr/>
          <p:nvPr/>
        </p:nvGrpSpPr>
        <p:grpSpPr>
          <a:xfrm>
            <a:off x="376720" y="1837994"/>
            <a:ext cx="4148920" cy="2361874"/>
            <a:chOff x="4552784" y="811760"/>
            <a:chExt cx="4148920" cy="2361874"/>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2784" y="811760"/>
              <a:ext cx="4148920" cy="2361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104" y="1190026"/>
              <a:ext cx="2359130" cy="134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TextBox 7"/>
          <p:cNvSpPr txBox="1"/>
          <p:nvPr/>
        </p:nvSpPr>
        <p:spPr>
          <a:xfrm>
            <a:off x="2234118" y="8481814"/>
            <a:ext cx="1574619" cy="338554"/>
          </a:xfrm>
          <a:prstGeom prst="rect">
            <a:avLst/>
          </a:prstGeom>
          <a:noFill/>
        </p:spPr>
        <p:txBody>
          <a:bodyPr wrap="square" rtlCol="0">
            <a:spAutoFit/>
          </a:bodyPr>
          <a:lstStyle/>
          <a:p>
            <a:r>
              <a:rPr lang="en-US" altLang="zh-CN" sz="1600" dirty="0"/>
              <a:t>PC</a:t>
            </a:r>
            <a:r>
              <a:rPr lang="zh-CN" altLang="en-US" sz="1600" dirty="0"/>
              <a:t>版弹幕点赞</a:t>
            </a:r>
          </a:p>
        </p:txBody>
      </p:sp>
      <p:pic>
        <p:nvPicPr>
          <p:cNvPr id="9" name="Picture 3" descr="E:\速雷视讯\速雷项目\江西铜业\弹幕点赞.png"/>
          <p:cNvPicPr>
            <a:picLocks noChangeAspect="1" noChangeArrowheads="1"/>
          </p:cNvPicPr>
          <p:nvPr/>
        </p:nvPicPr>
        <p:blipFill>
          <a:blip r:embed="rId4"/>
          <a:srcRect/>
          <a:stretch>
            <a:fillRect/>
          </a:stretch>
        </p:blipFill>
        <p:spPr bwMode="auto">
          <a:xfrm>
            <a:off x="376720" y="4218339"/>
            <a:ext cx="3006143" cy="2629731"/>
          </a:xfrm>
          <a:prstGeom prst="rect">
            <a:avLst/>
          </a:prstGeom>
          <a:noFill/>
        </p:spPr>
      </p:pic>
      <p:pic>
        <p:nvPicPr>
          <p:cNvPr id="10" name="Picture 4" descr="E:\速雷视讯\速雷项目\张洄的项目\派视传媒\派视效果图 20160225\派视效果图\33点播界面.png"/>
          <p:cNvPicPr>
            <a:picLocks noChangeAspect="1" noChangeArrowheads="1"/>
          </p:cNvPicPr>
          <p:nvPr/>
        </p:nvPicPr>
        <p:blipFill>
          <a:blip r:embed="rId5" cstate="print"/>
          <a:srcRect/>
          <a:stretch>
            <a:fillRect/>
          </a:stretch>
        </p:blipFill>
        <p:spPr bwMode="auto">
          <a:xfrm>
            <a:off x="5772837" y="1837994"/>
            <a:ext cx="2527677" cy="4493648"/>
          </a:xfrm>
          <a:prstGeom prst="rect">
            <a:avLst/>
          </a:prstGeom>
          <a:noFill/>
        </p:spPr>
      </p:pic>
      <p:sp>
        <p:nvSpPr>
          <p:cNvPr id="11" name="TextBox 10"/>
          <p:cNvSpPr txBox="1"/>
          <p:nvPr/>
        </p:nvSpPr>
        <p:spPr>
          <a:xfrm>
            <a:off x="5952448" y="7894424"/>
            <a:ext cx="2729552" cy="338554"/>
          </a:xfrm>
          <a:prstGeom prst="rect">
            <a:avLst/>
          </a:prstGeom>
          <a:noFill/>
        </p:spPr>
        <p:txBody>
          <a:bodyPr wrap="square" rtlCol="0">
            <a:spAutoFit/>
          </a:bodyPr>
          <a:lstStyle/>
          <a:p>
            <a:r>
              <a:rPr lang="zh-CN" altLang="en-US" sz="1600" dirty="0"/>
              <a:t>手机版弹幕点赞评论等功能</a:t>
            </a:r>
          </a:p>
        </p:txBody>
      </p:sp>
      <p:sp>
        <p:nvSpPr>
          <p:cNvPr id="12" name="TextBox 2"/>
          <p:cNvSpPr txBox="1"/>
          <p:nvPr/>
        </p:nvSpPr>
        <p:spPr>
          <a:xfrm>
            <a:off x="185498" y="580372"/>
            <a:ext cx="8783688" cy="1221534"/>
          </a:xfrm>
          <a:prstGeom prst="rect">
            <a:avLst/>
          </a:prstGeom>
          <a:noFill/>
          <a:ln>
            <a:solidFill>
              <a:schemeClr val="accent6">
                <a:lumMod val="75000"/>
              </a:schemeClr>
            </a:solidFill>
            <a:prstDash val="dash"/>
          </a:ln>
        </p:spPr>
        <p:txBody>
          <a:bodyPr wrap="square" rtlCol="0">
            <a:noAutofit/>
          </a:bodyPr>
          <a:lstStyle/>
          <a:p>
            <a:r>
              <a:rPr lang="zh-CN" altLang="en-US" dirty="0" smtClean="0">
                <a:solidFill>
                  <a:srgbClr val="000000"/>
                </a:solidFill>
                <a:latin typeface="微软雅黑" pitchFamily="34" charset="-122"/>
                <a:ea typeface="微软雅黑" pitchFamily="34" charset="-122"/>
              </a:rPr>
              <a:t>卓望流媒体平台实时互动，将互动</a:t>
            </a:r>
            <a:r>
              <a:rPr lang="zh-CN" altLang="en-US" dirty="0">
                <a:solidFill>
                  <a:srgbClr val="000000"/>
                </a:solidFill>
                <a:latin typeface="微软雅黑" pitchFamily="34" charset="-122"/>
                <a:ea typeface="微软雅黑" pitchFamily="34" charset="-122"/>
              </a:rPr>
              <a:t>与多直播</a:t>
            </a:r>
            <a:r>
              <a:rPr lang="zh-CN" altLang="en-US" dirty="0" smtClean="0">
                <a:solidFill>
                  <a:srgbClr val="000000"/>
                </a:solidFill>
                <a:latin typeface="微软雅黑" pitchFamily="34" charset="-122"/>
                <a:ea typeface="微软雅黑" pitchFamily="34" charset="-122"/>
              </a:rPr>
              <a:t>服务完美</a:t>
            </a:r>
            <a:r>
              <a:rPr lang="zh-CN" altLang="en-US" dirty="0">
                <a:solidFill>
                  <a:srgbClr val="000000"/>
                </a:solidFill>
                <a:latin typeface="微软雅黑" pitchFamily="34" charset="-122"/>
                <a:ea typeface="微软雅黑" pitchFamily="34" charset="-122"/>
              </a:rPr>
              <a:t>兼容。聊天互动满足多类型互动需求，聊天场景全覆盖。支持弹幕、点赞、礼物、红包、自定义消息等多种互动类型。提供人数无上限，监控互动内容、敏感词过滤，管理员权限、禁言、强退聊天室。有效保证互动多样性，互动安全性</a:t>
            </a:r>
          </a:p>
          <a:p>
            <a:endParaRPr lang="zh-CN" altLang="en-US" dirty="0"/>
          </a:p>
          <a:p>
            <a:pPr algn="l" rtl="0" latinLnBrk="1" hangingPunct="0"/>
            <a:endParaRPr lang="zh-CN" altLang="en-US" dirty="0">
              <a:solidFill>
                <a:srgbClr val="000000"/>
              </a:solidFill>
              <a:latin typeface="微软雅黑" pitchFamily="34" charset="-122"/>
              <a:ea typeface="微软雅黑" pitchFamily="34" charset="-122"/>
            </a:endParaRPr>
          </a:p>
        </p:txBody>
      </p:sp>
      <p:sp>
        <p:nvSpPr>
          <p:cNvPr id="14" name="TextBox 13"/>
          <p:cNvSpPr txBox="1"/>
          <p:nvPr/>
        </p:nvSpPr>
        <p:spPr>
          <a:xfrm>
            <a:off x="4577343" y="1964135"/>
            <a:ext cx="478752" cy="34163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dirty="0">
                <a:solidFill>
                  <a:srgbClr val="000000"/>
                </a:solidFill>
                <a:latin typeface="微软雅黑" pitchFamily="34" charset="-122"/>
                <a:ea typeface="微软雅黑" pitchFamily="34" charset="-122"/>
              </a:rPr>
              <a:t>滚动条信息</a:t>
            </a:r>
            <a:r>
              <a:rPr lang="en-US" altLang="zh-CN" dirty="0">
                <a:solidFill>
                  <a:srgbClr val="000000"/>
                </a:solidFill>
                <a:latin typeface="微软雅黑" pitchFamily="34" charset="-122"/>
                <a:ea typeface="微软雅黑" pitchFamily="34" charset="-122"/>
              </a:rPr>
              <a:t>+</a:t>
            </a:r>
            <a:r>
              <a:rPr lang="zh-CN" altLang="en-US" dirty="0">
                <a:solidFill>
                  <a:srgbClr val="000000"/>
                </a:solidFill>
                <a:latin typeface="微软雅黑" pitchFamily="34" charset="-122"/>
                <a:ea typeface="微软雅黑" pitchFamily="34" charset="-122"/>
              </a:rPr>
              <a:t>首页视频联播</a:t>
            </a: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15" name="TextBox 14"/>
          <p:cNvSpPr txBox="1"/>
          <p:nvPr/>
        </p:nvSpPr>
        <p:spPr>
          <a:xfrm>
            <a:off x="3407774" y="6100664"/>
            <a:ext cx="1574619" cy="338554"/>
          </a:xfrm>
          <a:prstGeom prst="rect">
            <a:avLst/>
          </a:prstGeom>
          <a:noFill/>
        </p:spPr>
        <p:txBody>
          <a:bodyPr wrap="square" rtlCol="0">
            <a:spAutoFit/>
          </a:bodyPr>
          <a:lstStyle/>
          <a:p>
            <a:r>
              <a:rPr lang="en-US" altLang="zh-CN" sz="1600" dirty="0">
                <a:latin typeface="微软雅黑" pitchFamily="34" charset="-122"/>
                <a:ea typeface="微软雅黑" pitchFamily="34" charset="-122"/>
              </a:rPr>
              <a:t>PC</a:t>
            </a:r>
            <a:r>
              <a:rPr lang="zh-CN" altLang="en-US" sz="1600" dirty="0">
                <a:latin typeface="微软雅黑" pitchFamily="34" charset="-122"/>
                <a:ea typeface="微软雅黑" pitchFamily="34" charset="-122"/>
              </a:rPr>
              <a:t>版弹幕点赞</a:t>
            </a:r>
          </a:p>
        </p:txBody>
      </p:sp>
      <p:sp>
        <p:nvSpPr>
          <p:cNvPr id="16" name="TextBox 15"/>
          <p:cNvSpPr txBox="1"/>
          <p:nvPr/>
        </p:nvSpPr>
        <p:spPr>
          <a:xfrm>
            <a:off x="5750425" y="6332649"/>
            <a:ext cx="2729552" cy="338554"/>
          </a:xfrm>
          <a:prstGeom prst="rect">
            <a:avLst/>
          </a:prstGeom>
          <a:noFill/>
        </p:spPr>
        <p:txBody>
          <a:bodyPr wrap="square" rtlCol="0">
            <a:spAutoFit/>
          </a:bodyPr>
          <a:lstStyle/>
          <a:p>
            <a:r>
              <a:rPr lang="zh-CN" altLang="en-US" sz="1600" dirty="0">
                <a:solidFill>
                  <a:schemeClr val="bg1"/>
                </a:solidFill>
                <a:latin typeface="微软雅黑" pitchFamily="34" charset="-122"/>
                <a:ea typeface="微软雅黑" pitchFamily="34" charset="-122"/>
              </a:rPr>
              <a:t>手机版弹幕点赞评论等功能</a:t>
            </a:r>
          </a:p>
        </p:txBody>
      </p:sp>
    </p:spTree>
    <p:extLst>
      <p:ext uri="{BB962C8B-B14F-4D97-AF65-F5344CB8AC3E}">
        <p14:creationId xmlns:p14="http://schemas.microsoft.com/office/powerpoint/2010/main" val="5030134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319242" y="1466399"/>
            <a:ext cx="8530820" cy="3854013"/>
          </a:xfrm>
          <a:prstGeom prst="rect">
            <a:avLst/>
          </a:prstGeom>
          <a:solidFill>
            <a:schemeClr val="bg2">
              <a:lumMod val="20000"/>
              <a:lumOff val="8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graphicFrame>
        <p:nvGraphicFramePr>
          <p:cNvPr id="25" name="图示 24"/>
          <p:cNvGraphicFramePr/>
          <p:nvPr>
            <p:extLst>
              <p:ext uri="{D42A27DB-BD31-4B8C-83A1-F6EECF244321}">
                <p14:modId xmlns:p14="http://schemas.microsoft.com/office/powerpoint/2010/main" val="4267760193"/>
              </p:ext>
            </p:extLst>
          </p:nvPr>
        </p:nvGraphicFramePr>
        <p:xfrm>
          <a:off x="619815" y="1346564"/>
          <a:ext cx="6137245" cy="4007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3"/>
          </p:nvPr>
        </p:nvSpPr>
        <p:spPr>
          <a:xfrm>
            <a:off x="7036676" y="7034272"/>
            <a:ext cx="2133600" cy="365125"/>
          </a:xfrm>
        </p:spPr>
        <p:txBody>
          <a:bodyPr/>
          <a:lstStyle/>
          <a:p>
            <a:fld id="{752A6C19-FA33-4538-AB63-58099611DA71}" type="slidenum">
              <a:rPr lang="zh-CN" altLang="en-US" smtClean="0"/>
              <a:t>12</a:t>
            </a:fld>
            <a:endParaRPr lang="zh-CN" altLang="en-US" dirty="0"/>
          </a:p>
        </p:txBody>
      </p:sp>
      <p:sp>
        <p:nvSpPr>
          <p:cNvPr id="4" name="矩形 3"/>
          <p:cNvSpPr/>
          <p:nvPr/>
        </p:nvSpPr>
        <p:spPr>
          <a:xfrm>
            <a:off x="7601485" y="91369"/>
            <a:ext cx="1415772" cy="461665"/>
          </a:xfrm>
          <a:prstGeom prst="rect">
            <a:avLst/>
          </a:prstGeom>
        </p:spPr>
        <p:txBody>
          <a:bodyPr wrap="none">
            <a:spAutoFit/>
          </a:bodyPr>
          <a:lstStyle/>
          <a:p>
            <a:r>
              <a:rPr lang="zh-CN" altLang="en-US" sz="2400" b="1" dirty="0" smtClean="0">
                <a:latin typeface="微软雅黑" pitchFamily="34" charset="-122"/>
                <a:ea typeface="微软雅黑" pitchFamily="34" charset="-122"/>
              </a:rPr>
              <a:t>内容</a:t>
            </a:r>
            <a:r>
              <a:rPr lang="zh-CN" altLang="en-US" sz="2400" b="1" dirty="0">
                <a:latin typeface="微软雅黑" pitchFamily="34" charset="-122"/>
                <a:ea typeface="微软雅黑" pitchFamily="34" charset="-122"/>
              </a:rPr>
              <a:t>聚合</a:t>
            </a:r>
            <a:endParaRPr lang="zh-CN" altLang="en-US" sz="2400" dirty="0">
              <a:latin typeface="微软雅黑" pitchFamily="34" charset="-122"/>
              <a:ea typeface="微软雅黑" pitchFamily="34" charset="-122"/>
            </a:endParaRPr>
          </a:p>
        </p:txBody>
      </p:sp>
      <p:sp>
        <p:nvSpPr>
          <p:cNvPr id="16" name="矩形 15"/>
          <p:cNvSpPr/>
          <p:nvPr/>
        </p:nvSpPr>
        <p:spPr>
          <a:xfrm>
            <a:off x="-1927895" y="2301116"/>
            <a:ext cx="1865977" cy="2225923"/>
          </a:xfrm>
          <a:prstGeom prst="rect">
            <a:avLst/>
          </a:prstGeom>
          <a:no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grpSp>
        <p:nvGrpSpPr>
          <p:cNvPr id="5" name="组合 4"/>
          <p:cNvGrpSpPr/>
          <p:nvPr/>
        </p:nvGrpSpPr>
        <p:grpSpPr>
          <a:xfrm>
            <a:off x="601721" y="2846899"/>
            <a:ext cx="1803655" cy="2282709"/>
            <a:chOff x="-2117554" y="2135144"/>
            <a:chExt cx="1803655" cy="2282709"/>
          </a:xfrm>
        </p:grpSpPr>
        <p:sp>
          <p:nvSpPr>
            <p:cNvPr id="27" name="矩形 26"/>
            <p:cNvSpPr/>
            <p:nvPr/>
          </p:nvSpPr>
          <p:spPr>
            <a:xfrm>
              <a:off x="-2117554" y="2135144"/>
              <a:ext cx="1803655" cy="2282709"/>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3" y="2416884"/>
              <a:ext cx="473214" cy="451602"/>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90209" y="3405961"/>
              <a:ext cx="622299" cy="593878"/>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21969" y="2416884"/>
              <a:ext cx="473214" cy="451602"/>
            </a:xfrm>
            <a:prstGeom prst="rect">
              <a:avLst/>
            </a:prstGeom>
          </p:spPr>
        </p:pic>
        <p:pic>
          <p:nvPicPr>
            <p:cNvPr id="20" name="图片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9644" y="3407778"/>
              <a:ext cx="521509" cy="497691"/>
            </a:xfrm>
            <a:prstGeom prst="rect">
              <a:avLst/>
            </a:prstGeom>
          </p:spPr>
        </p:pic>
        <p:sp>
          <p:nvSpPr>
            <p:cNvPr id="21" name="TextBox 20"/>
            <p:cNvSpPr txBox="1"/>
            <p:nvPr/>
          </p:nvSpPr>
          <p:spPr>
            <a:xfrm>
              <a:off x="-1893020" y="2920393"/>
              <a:ext cx="311204" cy="2056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影视</a:t>
              </a:r>
            </a:p>
          </p:txBody>
        </p:sp>
        <p:sp>
          <p:nvSpPr>
            <p:cNvPr id="22" name="TextBox 21"/>
            <p:cNvSpPr txBox="1"/>
            <p:nvPr/>
          </p:nvSpPr>
          <p:spPr>
            <a:xfrm>
              <a:off x="-1109594" y="2920393"/>
              <a:ext cx="550593" cy="2056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增值业务</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23" name="TextBox 22"/>
            <p:cNvSpPr txBox="1"/>
            <p:nvPr/>
          </p:nvSpPr>
          <p:spPr>
            <a:xfrm>
              <a:off x="-1853776" y="3975339"/>
              <a:ext cx="311204" cy="2056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游戏</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24" name="TextBox 23"/>
            <p:cNvSpPr txBox="1"/>
            <p:nvPr/>
          </p:nvSpPr>
          <p:spPr>
            <a:xfrm>
              <a:off x="-978632" y="3975339"/>
              <a:ext cx="311204" cy="2056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sz="1200" dirty="0">
                  <a:solidFill>
                    <a:srgbClr val="000000"/>
                  </a:solidFill>
                  <a:latin typeface="微软雅黑" pitchFamily="34" charset="-122"/>
                  <a:ea typeface="微软雅黑" pitchFamily="34" charset="-122"/>
                </a:rPr>
                <a:t>教育</a:t>
              </a:r>
              <a:endParaRPr kumimoji="0" lang="zh-CN" altLang="en-US" sz="12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grpSp>
      <p:sp>
        <p:nvSpPr>
          <p:cNvPr id="1024" name="TextBox 1023"/>
          <p:cNvSpPr txBox="1"/>
          <p:nvPr/>
        </p:nvSpPr>
        <p:spPr>
          <a:xfrm>
            <a:off x="132636" y="5426310"/>
            <a:ext cx="8724762" cy="1477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lang="zh-CN" altLang="en-US" b="1" dirty="0" smtClean="0">
                <a:solidFill>
                  <a:srgbClr val="000000"/>
                </a:solidFill>
                <a:latin typeface="微软雅黑" pitchFamily="34" charset="-122"/>
                <a:ea typeface="微软雅黑" pitchFamily="34" charset="-122"/>
              </a:rPr>
              <a:t>内容</a:t>
            </a:r>
            <a:r>
              <a:rPr lang="zh-CN" altLang="en-US" b="1" dirty="0">
                <a:solidFill>
                  <a:srgbClr val="000000"/>
                </a:solidFill>
                <a:latin typeface="微软雅黑" pitchFamily="34" charset="-122"/>
                <a:ea typeface="微软雅黑" pitchFamily="34" charset="-122"/>
              </a:rPr>
              <a:t>聚合：</a:t>
            </a:r>
            <a:r>
              <a:rPr lang="zh-CN" altLang="en-US" dirty="0">
                <a:solidFill>
                  <a:srgbClr val="000000"/>
                </a:solidFill>
                <a:latin typeface="微软雅黑" pitchFamily="34" charset="-122"/>
                <a:ea typeface="微软雅黑" pitchFamily="34" charset="-122"/>
              </a:rPr>
              <a:t>不同形态内容的聚合，影视、综艺、游戏、教育等电视用户受欢迎的内容可聚合在屏幕后发布给用户；</a:t>
            </a:r>
            <a:endParaRPr kumimoji="0" lang="en-US" altLang="zh-CN"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a:p>
            <a:pPr marL="285750" marR="0" indent="-285750" algn="l" defTabSz="544195" rtl="0" fontAlgn="auto" latinLnBrk="1" hangingPunct="0">
              <a:lnSpc>
                <a:spcPct val="100000"/>
              </a:lnSpc>
              <a:spcBef>
                <a:spcPts val="0"/>
              </a:spcBef>
              <a:spcAft>
                <a:spcPts val="0"/>
              </a:spcAft>
              <a:buClrTx/>
              <a:buSzTx/>
              <a:buFont typeface="Wingdings" pitchFamily="2" charset="2"/>
              <a:buChar char="l"/>
            </a:pPr>
            <a:r>
              <a:rPr kumimoji="0" lang="zh-CN" altLang="en-US" sz="1800" b="1" i="0" u="none" strike="noStrike" cap="none" spc="0" normalizeH="0" baseline="0" dirty="0">
                <a:ln>
                  <a:noFill/>
                </a:ln>
                <a:solidFill>
                  <a:srgbClr val="000000"/>
                </a:solidFill>
                <a:effectLst/>
                <a:uFillTx/>
                <a:latin typeface="微软雅黑" pitchFamily="34" charset="-122"/>
                <a:ea typeface="微软雅黑" pitchFamily="34" charset="-122"/>
                <a:sym typeface="Calibri"/>
              </a:rPr>
              <a:t>内容分发：</a:t>
            </a:r>
            <a:r>
              <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rPr>
              <a:t>针对每个用户只能开通一个牌照方的政策要求，平台可将牌照方和用户进行一对一关联，即不同牌照方的内容推送给不同用户；</a:t>
            </a:r>
            <a:endParaRPr kumimoji="0" lang="en-US" altLang="zh-CN"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a:p>
            <a:pPr marR="0" algn="l" defTabSz="544195" rtl="0" fontAlgn="auto" latinLnBrk="1" hangingPunct="0">
              <a:lnSpc>
                <a:spcPct val="100000"/>
              </a:lnSpc>
              <a:spcBef>
                <a:spcPts val="0"/>
              </a:spcBef>
              <a:spcAft>
                <a:spcPts val="0"/>
              </a:spcAft>
              <a:buClrTx/>
              <a:buSzTx/>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grpSp>
        <p:nvGrpSpPr>
          <p:cNvPr id="6" name="组合 5"/>
          <p:cNvGrpSpPr/>
          <p:nvPr/>
        </p:nvGrpSpPr>
        <p:grpSpPr>
          <a:xfrm>
            <a:off x="5953181" y="1645006"/>
            <a:ext cx="2537229" cy="2462698"/>
            <a:chOff x="5474006" y="645730"/>
            <a:chExt cx="2537229" cy="2462698"/>
          </a:xfrm>
        </p:grpSpPr>
        <p:sp>
          <p:nvSpPr>
            <p:cNvPr id="2" name="矩形 1"/>
            <p:cNvSpPr/>
            <p:nvPr/>
          </p:nvSpPr>
          <p:spPr>
            <a:xfrm>
              <a:off x="5474006" y="645730"/>
              <a:ext cx="2537229" cy="2462698"/>
            </a:xfrm>
            <a:prstGeom prst="rect">
              <a:avLst/>
            </a:prstGeom>
            <a:solidFill>
              <a:schemeClr val="accent6"/>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grpSp>
          <p:nvGrpSpPr>
            <p:cNvPr id="1025" name="组合 1024"/>
            <p:cNvGrpSpPr/>
            <p:nvPr/>
          </p:nvGrpSpPr>
          <p:grpSpPr>
            <a:xfrm>
              <a:off x="5576918" y="1064648"/>
              <a:ext cx="2371269" cy="1772706"/>
              <a:chOff x="1155724" y="1705860"/>
              <a:chExt cx="2371269" cy="1772706"/>
            </a:xfrm>
          </p:grpSpPr>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4468" y="2642306"/>
                <a:ext cx="11525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5724" y="1705860"/>
                <a:ext cx="11620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0820" y="1709176"/>
                <a:ext cx="10858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6832" y="2516541"/>
                <a:ext cx="11144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8" name="TextBox 2"/>
          <p:cNvSpPr txBox="1"/>
          <p:nvPr/>
        </p:nvSpPr>
        <p:spPr>
          <a:xfrm>
            <a:off x="185498" y="620713"/>
            <a:ext cx="8783688" cy="833427"/>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卓</a:t>
            </a:r>
            <a:r>
              <a:rPr lang="zh-CN" altLang="en-US" dirty="0" smtClean="0">
                <a:solidFill>
                  <a:srgbClr val="000000"/>
                </a:solidFill>
                <a:latin typeface="微软雅黑" pitchFamily="34" charset="-122"/>
                <a:ea typeface="微软雅黑" pitchFamily="34" charset="-122"/>
              </a:rPr>
              <a:t>望流媒体平台</a:t>
            </a:r>
            <a:r>
              <a:rPr lang="zh-CN" altLang="en-US" dirty="0">
                <a:solidFill>
                  <a:srgbClr val="000000"/>
                </a:solidFill>
                <a:latin typeface="微软雅黑" pitchFamily="34" charset="-122"/>
                <a:ea typeface="微软雅黑" pitchFamily="34" charset="-122"/>
              </a:rPr>
              <a:t>可接入多家牌照方、第三方内容提供</a:t>
            </a:r>
            <a:r>
              <a:rPr lang="zh-CN" altLang="en-US" dirty="0" smtClean="0">
                <a:solidFill>
                  <a:srgbClr val="000000"/>
                </a:solidFill>
                <a:latin typeface="微软雅黑" pitchFamily="34" charset="-122"/>
                <a:ea typeface="微软雅黑" pitchFamily="34" charset="-122"/>
              </a:rPr>
              <a:t>商、互联网平台、百度云等主流云平台的</a:t>
            </a:r>
            <a:r>
              <a:rPr lang="zh-CN" altLang="en-US" dirty="0">
                <a:solidFill>
                  <a:srgbClr val="000000"/>
                </a:solidFill>
                <a:latin typeface="微软雅黑" pitchFamily="34" charset="-122"/>
                <a:ea typeface="微软雅黑" pitchFamily="34" charset="-122"/>
              </a:rPr>
              <a:t>内容，内容在平台内聚合向终端用户</a:t>
            </a:r>
            <a:r>
              <a:rPr lang="zh-CN" altLang="en-US" dirty="0" smtClean="0">
                <a:solidFill>
                  <a:srgbClr val="000000"/>
                </a:solidFill>
                <a:latin typeface="微软雅黑" pitchFamily="34" charset="-122"/>
                <a:ea typeface="微软雅黑" pitchFamily="34" charset="-122"/>
              </a:rPr>
              <a:t>分发。</a:t>
            </a:r>
            <a:endParaRPr lang="en-US" altLang="zh-CN"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51617010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3"/>
          </p:nvPr>
        </p:nvSpPr>
        <p:spPr/>
        <p:txBody>
          <a:bodyPr/>
          <a:lstStyle/>
          <a:p>
            <a:fld id="{752A6C19-FA33-4538-AB63-58099611DA71}" type="slidenum">
              <a:rPr lang="zh-CN" altLang="en-US" smtClean="0">
                <a:latin typeface="微软雅黑" pitchFamily="34" charset="-122"/>
                <a:ea typeface="微软雅黑" pitchFamily="34" charset="-122"/>
              </a:rPr>
              <a:t>13</a:t>
            </a:fld>
            <a:endParaRPr lang="zh-CN" altLang="en-US" dirty="0">
              <a:latin typeface="微软雅黑" pitchFamily="34" charset="-122"/>
              <a:ea typeface="微软雅黑" pitchFamily="34" charset="-122"/>
            </a:endParaRPr>
          </a:p>
        </p:txBody>
      </p:sp>
      <p:sp>
        <p:nvSpPr>
          <p:cNvPr id="4" name="矩形 3"/>
          <p:cNvSpPr/>
          <p:nvPr/>
        </p:nvSpPr>
        <p:spPr>
          <a:xfrm>
            <a:off x="5118781" y="82074"/>
            <a:ext cx="3877985" cy="461665"/>
          </a:xfrm>
          <a:prstGeom prst="rect">
            <a:avLst/>
          </a:prstGeom>
        </p:spPr>
        <p:txBody>
          <a:bodyPr wrap="none">
            <a:spAutoFit/>
          </a:bodyPr>
          <a:lstStyle/>
          <a:p>
            <a:pPr lvl="1" indent="0" eaLnBrk="1" hangingPunct="1"/>
            <a:r>
              <a:rPr lang="zh-CN" altLang="en-US" sz="2400" b="1" dirty="0" smtClean="0">
                <a:latin typeface="微软雅黑" pitchFamily="34" charset="-122"/>
                <a:ea typeface="微软雅黑" pitchFamily="34" charset="-122"/>
              </a:rPr>
              <a:t>屏幕丰富</a:t>
            </a:r>
            <a:r>
              <a:rPr lang="zh-CN" altLang="en-US" sz="2400" b="1" dirty="0">
                <a:latin typeface="微软雅黑" pitchFamily="34" charset="-122"/>
                <a:ea typeface="微软雅黑" pitchFamily="34" charset="-122"/>
              </a:rPr>
              <a:t>的形态和便捷编辑</a:t>
            </a:r>
            <a:endParaRPr lang="en-US" altLang="zh-CN" sz="2400" b="1" dirty="0">
              <a:latin typeface="微软雅黑" pitchFamily="34" charset="-122"/>
              <a:ea typeface="微软雅黑" pitchFamily="34" charset="-122"/>
            </a:endParaRPr>
          </a:p>
        </p:txBody>
      </p:sp>
      <p:graphicFrame>
        <p:nvGraphicFramePr>
          <p:cNvPr id="2" name="图示 1"/>
          <p:cNvGraphicFramePr/>
          <p:nvPr>
            <p:extLst>
              <p:ext uri="{D42A27DB-BD31-4B8C-83A1-F6EECF244321}">
                <p14:modId xmlns:p14="http://schemas.microsoft.com/office/powerpoint/2010/main" val="3545970465"/>
              </p:ext>
            </p:extLst>
          </p:nvPr>
        </p:nvGraphicFramePr>
        <p:xfrm>
          <a:off x="360628" y="1401007"/>
          <a:ext cx="849273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446" y="4250000"/>
            <a:ext cx="4768392" cy="243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7744" y="4178590"/>
            <a:ext cx="4886255" cy="238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 6"/>
          <p:cNvSpPr/>
          <p:nvPr/>
        </p:nvSpPr>
        <p:spPr>
          <a:xfrm rot="20699926">
            <a:off x="2973362" y="4260691"/>
            <a:ext cx="1163303" cy="444339"/>
          </a:xfrm>
          <a:prstGeom prst="roundRect">
            <a:avLst>
              <a:gd name="adj" fmla="val 29118"/>
            </a:avLst>
          </a:prstGeom>
          <a:solidFill>
            <a:schemeClr val="accent6"/>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dirty="0">
                <a:solidFill>
                  <a:schemeClr val="bg1"/>
                </a:solidFill>
                <a:latin typeface="微软雅黑" pitchFamily="34" charset="-122"/>
                <a:ea typeface="微软雅黑" pitchFamily="34" charset="-122"/>
              </a:rPr>
              <a:t>编辑</a:t>
            </a:r>
            <a:endParaRPr kumimoji="0" lang="zh-CN" altLang="en-US" sz="18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10" name="圆角矩形 9"/>
          <p:cNvSpPr/>
          <p:nvPr/>
        </p:nvSpPr>
        <p:spPr>
          <a:xfrm rot="20704183">
            <a:off x="7820261" y="4315625"/>
            <a:ext cx="1163303" cy="444339"/>
          </a:xfrm>
          <a:prstGeom prst="roundRect">
            <a:avLst>
              <a:gd name="adj" fmla="val 29118"/>
            </a:avLst>
          </a:prstGeom>
          <a:solidFill>
            <a:schemeClr val="accent6"/>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dirty="0">
                <a:solidFill>
                  <a:schemeClr val="bg1"/>
                </a:solidFill>
                <a:latin typeface="微软雅黑" pitchFamily="34" charset="-122"/>
                <a:ea typeface="微软雅黑" pitchFamily="34" charset="-122"/>
              </a:rPr>
              <a:t>预览</a:t>
            </a:r>
            <a:endParaRPr kumimoji="0" lang="zh-CN" altLang="en-US" sz="18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9" name="TextBox 2"/>
          <p:cNvSpPr txBox="1"/>
          <p:nvPr/>
        </p:nvSpPr>
        <p:spPr>
          <a:xfrm>
            <a:off x="185498" y="620713"/>
            <a:ext cx="8783688" cy="629863"/>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卓</a:t>
            </a:r>
            <a:r>
              <a:rPr lang="zh-CN" altLang="en-US" dirty="0" smtClean="0">
                <a:solidFill>
                  <a:srgbClr val="000000"/>
                </a:solidFill>
                <a:latin typeface="微软雅黑" pitchFamily="34" charset="-122"/>
                <a:ea typeface="微软雅黑" pitchFamily="34" charset="-122"/>
              </a:rPr>
              <a:t>望流媒体</a:t>
            </a:r>
            <a:r>
              <a:rPr lang="zh-CN" altLang="en-US" dirty="0" smtClean="0">
                <a:solidFill>
                  <a:srgbClr val="000000"/>
                </a:solidFill>
                <a:latin typeface="微软雅黑" pitchFamily="34" charset="-122"/>
                <a:ea typeface="微软雅黑" pitchFamily="34" charset="-122"/>
              </a:rPr>
              <a:t>平台，运营支撑系统设计符合用户体验设计原则，提供丰富的屏幕形态和便捷的编辑操作界面</a:t>
            </a:r>
            <a:endParaRPr lang="en-US" altLang="zh-CN"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23891635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3"/>
          </p:nvPr>
        </p:nvSpPr>
        <p:spPr>
          <a:xfrm>
            <a:off x="7036676" y="7612493"/>
            <a:ext cx="2133600" cy="365125"/>
          </a:xfrm>
        </p:spPr>
        <p:txBody>
          <a:bodyPr/>
          <a:lstStyle/>
          <a:p>
            <a:fld id="{752A6C19-FA33-4538-AB63-58099611DA71}" type="slidenum">
              <a:rPr lang="zh-CN" altLang="en-US" smtClean="0"/>
              <a:t>14</a:t>
            </a:fld>
            <a:endParaRPr lang="zh-CN" altLang="en-US" dirty="0"/>
          </a:p>
        </p:txBody>
      </p:sp>
      <p:sp>
        <p:nvSpPr>
          <p:cNvPr id="4" name="矩形 3"/>
          <p:cNvSpPr/>
          <p:nvPr/>
        </p:nvSpPr>
        <p:spPr>
          <a:xfrm>
            <a:off x="7532912" y="25238"/>
            <a:ext cx="1415772" cy="461665"/>
          </a:xfrm>
          <a:prstGeom prst="rect">
            <a:avLst/>
          </a:prstGeom>
        </p:spPr>
        <p:txBody>
          <a:bodyPr wrap="none">
            <a:spAutoFit/>
          </a:bodyPr>
          <a:lstStyle/>
          <a:p>
            <a:pPr lvl="1" indent="0" eaLnBrk="1" hangingPunct="1"/>
            <a:r>
              <a:rPr lang="zh-CN" altLang="en-US" sz="2400" b="1" dirty="0" smtClean="0">
                <a:latin typeface="微软雅黑" pitchFamily="34" charset="-122"/>
                <a:ea typeface="微软雅黑" pitchFamily="34" charset="-122"/>
              </a:rPr>
              <a:t>屏幕广告</a:t>
            </a:r>
            <a:endParaRPr lang="en-US" altLang="zh-CN" sz="2400" dirty="0">
              <a:solidFill>
                <a:srgbClr val="000000"/>
              </a:solidFill>
              <a:latin typeface="微软雅黑" pitchFamily="34" charset="-122"/>
              <a:ea typeface="微软雅黑" pitchFamily="34" charset="-122"/>
            </a:endParaRPr>
          </a:p>
        </p:txBody>
      </p:sp>
      <p:pic>
        <p:nvPicPr>
          <p:cNvPr id="6" name="Picture 2" descr="E:\QQFiles\719026959\FileRecv\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603885"/>
            <a:ext cx="6906523" cy="3884920"/>
          </a:xfrm>
          <a:prstGeom prst="rect">
            <a:avLst/>
          </a:prstGeom>
          <a:noFill/>
          <a:extLst>
            <a:ext uri="{909E8E84-426E-40DD-AFC4-6F175D3DCCD1}">
              <a14:hiddenFill xmlns:a14="http://schemas.microsoft.com/office/drawing/2010/main">
                <a:solidFill>
                  <a:srgbClr val="FFFFFF"/>
                </a:solidFill>
              </a14:hiddenFill>
            </a:ext>
          </a:extLst>
        </p:spPr>
      </p:pic>
      <p:sp>
        <p:nvSpPr>
          <p:cNvPr id="7" name="椭圆 6"/>
          <p:cNvSpPr/>
          <p:nvPr/>
        </p:nvSpPr>
        <p:spPr>
          <a:xfrm>
            <a:off x="6005049" y="2172334"/>
            <a:ext cx="108000" cy="108000"/>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cxnSp>
        <p:nvCxnSpPr>
          <p:cNvPr id="9" name="直接连接符 8"/>
          <p:cNvCxnSpPr/>
          <p:nvPr/>
        </p:nvCxnSpPr>
        <p:spPr>
          <a:xfrm>
            <a:off x="6119880" y="2226334"/>
            <a:ext cx="1727583" cy="0"/>
          </a:xfrm>
          <a:prstGeom prst="line">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10" name="TextBox 9"/>
          <p:cNvSpPr txBox="1"/>
          <p:nvPr/>
        </p:nvSpPr>
        <p:spPr>
          <a:xfrm>
            <a:off x="7847463" y="1864836"/>
            <a:ext cx="1173709" cy="954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dirty="0"/>
              <a:t>切屏广告：</a:t>
            </a:r>
            <a:endParaRPr lang="en-US" altLang="zh-CN" dirty="0"/>
          </a:p>
          <a:p>
            <a:r>
              <a:rPr lang="zh-CN" altLang="en-US" b="0" dirty="0"/>
              <a:t>在用户左右切换分屏时出现的图片广告</a:t>
            </a:r>
          </a:p>
        </p:txBody>
      </p:sp>
      <p:sp>
        <p:nvSpPr>
          <p:cNvPr id="11" name="椭圆 10"/>
          <p:cNvSpPr/>
          <p:nvPr/>
        </p:nvSpPr>
        <p:spPr>
          <a:xfrm>
            <a:off x="6405385" y="5234030"/>
            <a:ext cx="108000" cy="108000"/>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cxnSp>
        <p:nvCxnSpPr>
          <p:cNvPr id="12" name="直接连接符 11"/>
          <p:cNvCxnSpPr/>
          <p:nvPr/>
        </p:nvCxnSpPr>
        <p:spPr>
          <a:xfrm>
            <a:off x="6513385" y="5284089"/>
            <a:ext cx="1092796" cy="0"/>
          </a:xfrm>
          <a:prstGeom prst="line">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14" name="TextBox 13"/>
          <p:cNvSpPr txBox="1"/>
          <p:nvPr/>
        </p:nvSpPr>
        <p:spPr>
          <a:xfrm>
            <a:off x="7579905" y="5041810"/>
            <a:ext cx="1564095" cy="738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dirty="0"/>
              <a:t>滚动条广告：</a:t>
            </a:r>
            <a:endParaRPr lang="en-US" altLang="zh-CN" dirty="0"/>
          </a:p>
          <a:p>
            <a:r>
              <a:rPr lang="zh-CN" altLang="en-US" b="0" dirty="0"/>
              <a:t>紧急、重要通知广告</a:t>
            </a:r>
          </a:p>
        </p:txBody>
      </p:sp>
      <p:sp>
        <p:nvSpPr>
          <p:cNvPr id="15" name="椭圆 14"/>
          <p:cNvSpPr/>
          <p:nvPr/>
        </p:nvSpPr>
        <p:spPr>
          <a:xfrm>
            <a:off x="4276297" y="3459790"/>
            <a:ext cx="108000" cy="108000"/>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cxnSp>
        <p:nvCxnSpPr>
          <p:cNvPr id="22" name="肘形连接符 21"/>
          <p:cNvCxnSpPr/>
          <p:nvPr/>
        </p:nvCxnSpPr>
        <p:spPr>
          <a:xfrm rot="5400000">
            <a:off x="2599784" y="4126491"/>
            <a:ext cx="2310658" cy="1150370"/>
          </a:xfrm>
          <a:prstGeom prst="bentConnector3">
            <a:avLst>
              <a:gd name="adj1" fmla="val 54134"/>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cxnSp>
        <p:nvCxnSpPr>
          <p:cNvPr id="24" name="肘形连接符 23"/>
          <p:cNvCxnSpPr/>
          <p:nvPr/>
        </p:nvCxnSpPr>
        <p:spPr>
          <a:xfrm rot="16200000" flipH="1">
            <a:off x="3975282" y="3922805"/>
            <a:ext cx="2289215" cy="1579184"/>
          </a:xfrm>
          <a:prstGeom prst="bentConnector3">
            <a:avLst>
              <a:gd name="adj1" fmla="val 54173"/>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26" name="TextBox 25"/>
          <p:cNvSpPr txBox="1"/>
          <p:nvPr/>
        </p:nvSpPr>
        <p:spPr>
          <a:xfrm>
            <a:off x="2879044" y="5857003"/>
            <a:ext cx="1948608"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dirty="0"/>
              <a:t>开机广告：</a:t>
            </a:r>
            <a:endParaRPr lang="en-US" altLang="zh-CN" dirty="0"/>
          </a:p>
          <a:p>
            <a:r>
              <a:rPr lang="zh-CN" altLang="en-US" b="0" dirty="0"/>
              <a:t>开机时的</a:t>
            </a:r>
            <a:r>
              <a:rPr lang="en-US" altLang="zh-CN" b="0" dirty="0"/>
              <a:t>launcher</a:t>
            </a:r>
            <a:r>
              <a:rPr lang="zh-CN" altLang="en-US" b="0" dirty="0"/>
              <a:t>广告</a:t>
            </a:r>
          </a:p>
        </p:txBody>
      </p:sp>
      <p:sp>
        <p:nvSpPr>
          <p:cNvPr id="27" name="TextBox 26"/>
          <p:cNvSpPr txBox="1"/>
          <p:nvPr/>
        </p:nvSpPr>
        <p:spPr>
          <a:xfrm>
            <a:off x="5411457" y="5857003"/>
            <a:ext cx="3758819"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lvl1pPr marL="0" marR="0" indent="0" algn="l" rtl="0" fontAlgn="auto" latinLnBrk="1" hangingPunct="0">
              <a:lnSpc>
                <a:spcPct val="100000"/>
              </a:lnSpc>
              <a:spcBef>
                <a:spcPts val="0"/>
              </a:spcBef>
              <a:spcAft>
                <a:spcPts val="0"/>
              </a:spcAft>
              <a:buClrTx/>
              <a:buSzTx/>
              <a:buFontTx/>
              <a:buNone/>
              <a:defRPr kumimoji="0" sz="1400" b="1" i="0" u="none" strike="noStrike" cap="none" spc="0" normalizeH="0" baseline="0">
                <a:ln>
                  <a:noFill/>
                </a:ln>
                <a:solidFill>
                  <a:schemeClr val="bg2">
                    <a:lumMod val="75000"/>
                  </a:schemeClr>
                </a:solidFill>
                <a:effectLst/>
                <a:uFillTx/>
                <a:latin typeface="微软雅黑" pitchFamily="34" charset="-122"/>
                <a:ea typeface="微软雅黑" pitchFamily="34" charset="-122"/>
              </a:defRPr>
            </a:lvl1pPr>
          </a:lstStyle>
          <a:p>
            <a:r>
              <a:rPr lang="zh-CN" altLang="en-US" dirty="0"/>
              <a:t>屏保广告：</a:t>
            </a:r>
            <a:endParaRPr lang="en-US" altLang="zh-CN" dirty="0"/>
          </a:p>
          <a:p>
            <a:r>
              <a:rPr lang="zh-CN" altLang="en-US" b="0" dirty="0"/>
              <a:t>用户长时间不操作后，屏幕上播放的图片广告</a:t>
            </a:r>
            <a:endParaRPr lang="en-US" altLang="zh-CN" b="0" dirty="0"/>
          </a:p>
        </p:txBody>
      </p:sp>
      <p:sp>
        <p:nvSpPr>
          <p:cNvPr id="29" name="椭圆 28"/>
          <p:cNvSpPr/>
          <p:nvPr/>
        </p:nvSpPr>
        <p:spPr>
          <a:xfrm>
            <a:off x="971300" y="5316353"/>
            <a:ext cx="108000" cy="108000"/>
          </a:xfrm>
          <a:prstGeom prst="ellipse">
            <a:avLst/>
          </a:prstGeom>
          <a:solidFill>
            <a:srgbClr val="00B050"/>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cxnSp>
        <p:nvCxnSpPr>
          <p:cNvPr id="30" name="直接连接符 29"/>
          <p:cNvCxnSpPr/>
          <p:nvPr/>
        </p:nvCxnSpPr>
        <p:spPr>
          <a:xfrm>
            <a:off x="1017891" y="5397649"/>
            <a:ext cx="0" cy="459354"/>
          </a:xfrm>
          <a:prstGeom prst="line">
            <a:avLst/>
          </a:prstGeom>
          <a:noFill/>
          <a:ln w="19050" cap="flat">
            <a:solidFill>
              <a:srgbClr val="00B050"/>
            </a:solidFill>
            <a:prstDash val="solid"/>
            <a:bevel/>
          </a:ln>
          <a:effectLst/>
        </p:spPr>
        <p:style>
          <a:lnRef idx="0">
            <a:scrgbClr r="0" g="0" b="0"/>
          </a:lnRef>
          <a:fillRef idx="0">
            <a:scrgbClr r="0" g="0" b="0"/>
          </a:fillRef>
          <a:effectRef idx="0">
            <a:scrgbClr r="0" g="0" b="0"/>
          </a:effectRef>
          <a:fontRef idx="none"/>
        </p:style>
      </p:cxnSp>
      <p:sp>
        <p:nvSpPr>
          <p:cNvPr id="34" name="TextBox 33"/>
          <p:cNvSpPr txBox="1"/>
          <p:nvPr/>
        </p:nvSpPr>
        <p:spPr>
          <a:xfrm>
            <a:off x="672655" y="5857005"/>
            <a:ext cx="2206389" cy="4924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chemeClr val="bg2">
                    <a:lumMod val="75000"/>
                  </a:schemeClr>
                </a:solidFill>
                <a:effectLst/>
                <a:uFillTx/>
                <a:latin typeface="微软雅黑" pitchFamily="34" charset="-122"/>
                <a:ea typeface="微软雅黑" pitchFamily="34" charset="-122"/>
                <a:sym typeface="Calibri"/>
              </a:rPr>
              <a:t>屏幕背景广告：</a:t>
            </a:r>
            <a:endParaRPr kumimoji="0" lang="en-US" altLang="zh-CN" sz="1400" b="1" i="0" u="none" strike="noStrike" cap="none" spc="0" normalizeH="0" baseline="0" dirty="0">
              <a:ln>
                <a:noFill/>
              </a:ln>
              <a:solidFill>
                <a:schemeClr val="bg2">
                  <a:lumMod val="75000"/>
                </a:schemeClr>
              </a:solidFill>
              <a:effectLst/>
              <a:uFillTx/>
              <a:latin typeface="微软雅黑" pitchFamily="34" charset="-122"/>
              <a:ea typeface="微软雅黑" pitchFamily="34" charset="-122"/>
              <a:sym typeface="Calibri"/>
            </a:endParaRPr>
          </a:p>
          <a:p>
            <a:pPr marL="0" marR="0" indent="0" algn="l" defTabSz="544195" rtl="0" fontAlgn="auto" latinLnBrk="1" hangingPunct="0">
              <a:lnSpc>
                <a:spcPct val="100000"/>
              </a:lnSpc>
              <a:spcBef>
                <a:spcPts val="0"/>
              </a:spcBef>
              <a:spcAft>
                <a:spcPts val="0"/>
              </a:spcAft>
              <a:buClrTx/>
              <a:buSzTx/>
              <a:buFontTx/>
              <a:buNone/>
            </a:pPr>
            <a:r>
              <a:rPr lang="zh-CN" altLang="en-US" sz="1200" dirty="0">
                <a:solidFill>
                  <a:schemeClr val="bg2">
                    <a:lumMod val="75000"/>
                  </a:schemeClr>
                </a:solidFill>
                <a:latin typeface="微软雅黑" pitchFamily="34" charset="-122"/>
                <a:ea typeface="微软雅黑" pitchFamily="34" charset="-122"/>
              </a:rPr>
              <a:t>用于行业宣传等目的的广告</a:t>
            </a:r>
            <a:endParaRPr kumimoji="0" lang="zh-CN" altLang="en-US" sz="1200" b="0" i="0" u="none" strike="noStrike" cap="none" spc="0" normalizeH="0" baseline="0" dirty="0">
              <a:ln>
                <a:noFill/>
              </a:ln>
              <a:solidFill>
                <a:schemeClr val="bg2">
                  <a:lumMod val="75000"/>
                </a:schemeClr>
              </a:solidFill>
              <a:effectLst/>
              <a:uFillTx/>
              <a:latin typeface="微软雅黑" pitchFamily="34" charset="-122"/>
              <a:ea typeface="微软雅黑" pitchFamily="34" charset="-122"/>
              <a:sym typeface="Calibri"/>
            </a:endParaRPr>
          </a:p>
        </p:txBody>
      </p:sp>
      <p:sp>
        <p:nvSpPr>
          <p:cNvPr id="20" name="TextBox 2"/>
          <p:cNvSpPr txBox="1"/>
          <p:nvPr/>
        </p:nvSpPr>
        <p:spPr>
          <a:xfrm>
            <a:off x="185498" y="687948"/>
            <a:ext cx="8783688" cy="629863"/>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卓望流媒体平台将屏幕配合广告进行发布，广告的形式多样，支持开机广告、屏保广告 、切屏广告、滚动条广告、侧屏广告、屏幕背景广告等。</a:t>
            </a:r>
            <a:endParaRPr lang="zh-CN" altLang="en-US"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1923122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25187" y="161677"/>
            <a:ext cx="2188214" cy="335952"/>
          </a:xfrm>
        </p:spPr>
        <p:txBody>
          <a:bodyPr/>
          <a:lstStyle/>
          <a:p>
            <a:r>
              <a:rPr lang="zh-CN" altLang="en-US" sz="2400" b="1" dirty="0"/>
              <a:t>与</a:t>
            </a:r>
            <a:r>
              <a:rPr lang="en-US" altLang="zh-CN" sz="2400" b="1" dirty="0"/>
              <a:t>OA</a:t>
            </a:r>
            <a:r>
              <a:rPr lang="zh-CN" altLang="en-US" sz="2400" b="1" dirty="0"/>
              <a:t>系统集成</a:t>
            </a:r>
          </a:p>
        </p:txBody>
      </p:sp>
      <p:sp>
        <p:nvSpPr>
          <p:cNvPr id="3" name="灯片编号占位符 2"/>
          <p:cNvSpPr>
            <a:spLocks noGrp="1"/>
          </p:cNvSpPr>
          <p:nvPr>
            <p:ph type="sldNum" sz="quarter" idx="13"/>
          </p:nvPr>
        </p:nvSpPr>
        <p:spPr/>
        <p:txBody>
          <a:bodyPr/>
          <a:lstStyle/>
          <a:p>
            <a:fld id="{752A6C19-FA33-4538-AB63-58099611DA71}" type="slidenum">
              <a:rPr lang="zh-CN" altLang="en-US" smtClean="0"/>
              <a:t>15</a:t>
            </a:fld>
            <a:endParaRPr lang="zh-CN" altLang="en-US" dirty="0"/>
          </a:p>
        </p:txBody>
      </p:sp>
      <p:pic>
        <p:nvPicPr>
          <p:cNvPr id="4" name="Picture 2" descr="C:\Users\Mikko\AppData\Roaming\Tencent\Users\1552785959\QQ\WinTemp\RichOle\DDO15BB7WFSH4H1JT{}%JR2.png"/>
          <p:cNvPicPr>
            <a:picLocks noChangeAspect="1" noChangeArrowheads="1"/>
          </p:cNvPicPr>
          <p:nvPr/>
        </p:nvPicPr>
        <p:blipFill>
          <a:blip r:embed="rId2"/>
          <a:srcRect/>
          <a:stretch>
            <a:fillRect/>
          </a:stretch>
        </p:blipFill>
        <p:spPr bwMode="auto">
          <a:xfrm>
            <a:off x="4579511" y="1292852"/>
            <a:ext cx="4156880" cy="2932593"/>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4470354" y="3910128"/>
            <a:ext cx="4375811" cy="2619810"/>
          </a:xfrm>
          <a:prstGeom prst="rect">
            <a:avLst/>
          </a:prstGeom>
          <a:noFill/>
          <a:ln w="9525">
            <a:noFill/>
            <a:miter lim="800000"/>
            <a:headEnd/>
            <a:tailEnd/>
          </a:ln>
          <a:effectLst/>
        </p:spPr>
      </p:pic>
      <p:pic>
        <p:nvPicPr>
          <p:cNvPr id="6" name="Picture 4" descr="C:\Users\Mikko\AppData\Roaming\Tencent\Users\1552785959\QQ\WinTemp\RichOle\O_@$FS(}27EQG~5Y`CM6D3X.png"/>
          <p:cNvPicPr>
            <a:picLocks noChangeAspect="1" noChangeArrowheads="1"/>
          </p:cNvPicPr>
          <p:nvPr/>
        </p:nvPicPr>
        <p:blipFill>
          <a:blip r:embed="rId4"/>
          <a:srcRect/>
          <a:stretch>
            <a:fillRect/>
          </a:stretch>
        </p:blipFill>
        <p:spPr bwMode="auto">
          <a:xfrm>
            <a:off x="239547" y="1338378"/>
            <a:ext cx="4352925" cy="4543425"/>
          </a:xfrm>
          <a:prstGeom prst="rect">
            <a:avLst/>
          </a:prstGeom>
          <a:noFill/>
        </p:spPr>
      </p:pic>
      <p:sp>
        <p:nvSpPr>
          <p:cNvPr id="7" name="TextBox 6"/>
          <p:cNvSpPr txBox="1"/>
          <p:nvPr/>
        </p:nvSpPr>
        <p:spPr>
          <a:xfrm>
            <a:off x="3910796" y="2280069"/>
            <a:ext cx="559558" cy="1200329"/>
          </a:xfrm>
          <a:prstGeom prst="rect">
            <a:avLst/>
          </a:prstGeom>
          <a:noFill/>
        </p:spPr>
        <p:txBody>
          <a:bodyPr wrap="square" rtlCol="0">
            <a:spAutoFit/>
          </a:bodyPr>
          <a:lstStyle/>
          <a:p>
            <a:r>
              <a:rPr lang="zh-CN" altLang="en-US" b="1" dirty="0">
                <a:solidFill>
                  <a:srgbClr val="FF0000"/>
                </a:solidFill>
              </a:rPr>
              <a:t>直播页面</a:t>
            </a:r>
          </a:p>
        </p:txBody>
      </p:sp>
      <p:sp>
        <p:nvSpPr>
          <p:cNvPr id="8" name="TextBox 7"/>
          <p:cNvSpPr txBox="1"/>
          <p:nvPr/>
        </p:nvSpPr>
        <p:spPr>
          <a:xfrm>
            <a:off x="3954012" y="4520613"/>
            <a:ext cx="559558" cy="1200329"/>
          </a:xfrm>
          <a:prstGeom prst="rect">
            <a:avLst/>
          </a:prstGeom>
          <a:noFill/>
        </p:spPr>
        <p:txBody>
          <a:bodyPr wrap="square" rtlCol="0">
            <a:spAutoFit/>
          </a:bodyPr>
          <a:lstStyle/>
          <a:p>
            <a:r>
              <a:rPr lang="zh-CN" altLang="en-US" b="1" dirty="0">
                <a:solidFill>
                  <a:srgbClr val="FF0000"/>
                </a:solidFill>
              </a:rPr>
              <a:t>点播页面</a:t>
            </a:r>
          </a:p>
        </p:txBody>
      </p:sp>
      <p:sp>
        <p:nvSpPr>
          <p:cNvPr id="9" name="TextBox 2"/>
          <p:cNvSpPr txBox="1"/>
          <p:nvPr/>
        </p:nvSpPr>
        <p:spPr>
          <a:xfrm>
            <a:off x="185498" y="620713"/>
            <a:ext cx="8783688" cy="629863"/>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卓</a:t>
            </a:r>
            <a:r>
              <a:rPr lang="zh-CN" altLang="en-US" dirty="0" smtClean="0">
                <a:solidFill>
                  <a:srgbClr val="000000"/>
                </a:solidFill>
                <a:latin typeface="微软雅黑" pitchFamily="34" charset="-122"/>
                <a:ea typeface="微软雅黑" pitchFamily="34" charset="-122"/>
              </a:rPr>
              <a:t>望流媒体</a:t>
            </a:r>
            <a:r>
              <a:rPr lang="zh-CN" altLang="en-US" dirty="0" smtClean="0">
                <a:solidFill>
                  <a:srgbClr val="000000"/>
                </a:solidFill>
                <a:latin typeface="微软雅黑" pitchFamily="34" charset="-122"/>
                <a:ea typeface="微软雅黑" pitchFamily="34" charset="-122"/>
              </a:rPr>
              <a:t>平台，提供标准化，安全加密的接口规范，能够高效的与企业</a:t>
            </a:r>
            <a:r>
              <a:rPr lang="en-US" altLang="zh-CN" dirty="0" smtClean="0">
                <a:solidFill>
                  <a:srgbClr val="000000"/>
                </a:solidFill>
                <a:latin typeface="微软雅黑" pitchFamily="34" charset="-122"/>
                <a:ea typeface="微软雅黑" pitchFamily="34" charset="-122"/>
              </a:rPr>
              <a:t>OA</a:t>
            </a:r>
            <a:r>
              <a:rPr lang="zh-CN" altLang="en-US" dirty="0" smtClean="0">
                <a:solidFill>
                  <a:srgbClr val="000000"/>
                </a:solidFill>
                <a:latin typeface="微软雅黑" pitchFamily="34" charset="-122"/>
                <a:ea typeface="微软雅黑" pitchFamily="34" charset="-122"/>
              </a:rPr>
              <a:t>系统快速集成。</a:t>
            </a:r>
            <a:endParaRPr lang="en-US" altLang="zh-CN"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2644539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3"/>
          <p:cNvSpPr/>
          <p:nvPr/>
        </p:nvSpPr>
        <p:spPr>
          <a:xfrm>
            <a:off x="1803335" y="181234"/>
            <a:ext cx="561341" cy="396241"/>
          </a:xfrm>
          <a:prstGeom prst="rect">
            <a:avLst/>
          </a:prstGeom>
          <a:ln w="3175">
            <a:miter lim="400000"/>
          </a:ln>
        </p:spPr>
        <p:txBody>
          <a:bodyPr wrap="none" lIns="45719" rIns="45719">
            <a:spAutoFit/>
          </a:bodyPr>
          <a:lstStyle>
            <a:lvl1pPr>
              <a:defRPr>
                <a:latin typeface="Microsoft YaHei"/>
                <a:ea typeface="Microsoft YaHei"/>
                <a:cs typeface="Microsoft YaHei"/>
                <a:sym typeface="Microsoft YaHei"/>
              </a:defRPr>
            </a:lvl1pPr>
          </a:lstStyle>
          <a:p>
            <a:pPr lvl="0"/>
            <a:r>
              <a:rPr dirty="0" err="1"/>
              <a:t>目录</a:t>
            </a:r>
            <a:endParaRPr dirty="0"/>
          </a:p>
        </p:txBody>
      </p:sp>
      <p:sp>
        <p:nvSpPr>
          <p:cNvPr id="3" name="Shape 79"/>
          <p:cNvSpPr/>
          <p:nvPr/>
        </p:nvSpPr>
        <p:spPr>
          <a:xfrm rot="10800000">
            <a:off x="2742565" y="2340279"/>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4" name="Shape 80"/>
          <p:cNvSpPr/>
          <p:nvPr/>
        </p:nvSpPr>
        <p:spPr>
          <a:xfrm rot="10800000">
            <a:off x="2742565" y="2932099"/>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pPr lvl="0"/>
            <a:endParaRPr/>
          </a:p>
        </p:txBody>
      </p:sp>
      <p:sp>
        <p:nvSpPr>
          <p:cNvPr id="5" name="Shape 81"/>
          <p:cNvSpPr/>
          <p:nvPr/>
        </p:nvSpPr>
        <p:spPr>
          <a:xfrm rot="10800000">
            <a:off x="2742565" y="3523919"/>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18001"/>
          </a:solidFill>
          <a:ln w="12700">
            <a:miter lim="400000"/>
          </a:ln>
        </p:spPr>
        <p:txBody>
          <a:bodyPr lIns="0" tIns="0" rIns="0" bIns="0" anchor="ctr"/>
          <a:lstStyle/>
          <a:p>
            <a:endParaRPr dirty="0"/>
          </a:p>
        </p:txBody>
      </p:sp>
      <p:sp>
        <p:nvSpPr>
          <p:cNvPr id="7" name="Shape 84"/>
          <p:cNvSpPr/>
          <p:nvPr/>
        </p:nvSpPr>
        <p:spPr>
          <a:xfrm>
            <a:off x="3487420" y="2383459"/>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smtClean="0"/>
              <a:t>产品优势</a:t>
            </a:r>
            <a:endParaRPr dirty="0"/>
          </a:p>
        </p:txBody>
      </p:sp>
      <p:sp>
        <p:nvSpPr>
          <p:cNvPr id="8" name="Shape 85"/>
          <p:cNvSpPr/>
          <p:nvPr/>
        </p:nvSpPr>
        <p:spPr>
          <a:xfrm>
            <a:off x="2917190" y="2427909"/>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1</a:t>
            </a:r>
          </a:p>
        </p:txBody>
      </p:sp>
      <p:sp>
        <p:nvSpPr>
          <p:cNvPr id="9" name="Shape 86"/>
          <p:cNvSpPr/>
          <p:nvPr/>
        </p:nvSpPr>
        <p:spPr>
          <a:xfrm>
            <a:off x="3487420" y="2742869"/>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0" name="Shape 87"/>
          <p:cNvSpPr/>
          <p:nvPr/>
        </p:nvSpPr>
        <p:spPr>
          <a:xfrm>
            <a:off x="3487420" y="2975279"/>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smtClean="0"/>
              <a:t>功能介绍</a:t>
            </a:r>
            <a:endParaRPr dirty="0"/>
          </a:p>
        </p:txBody>
      </p:sp>
      <p:sp>
        <p:nvSpPr>
          <p:cNvPr id="11" name="Shape 88"/>
          <p:cNvSpPr/>
          <p:nvPr/>
        </p:nvSpPr>
        <p:spPr>
          <a:xfrm>
            <a:off x="3487420" y="3334054"/>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2" name="Shape 89"/>
          <p:cNvSpPr/>
          <p:nvPr/>
        </p:nvSpPr>
        <p:spPr>
          <a:xfrm>
            <a:off x="3487420" y="3567099"/>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smtClean="0"/>
              <a:t>产品架构</a:t>
            </a:r>
            <a:endParaRPr dirty="0"/>
          </a:p>
        </p:txBody>
      </p:sp>
      <p:sp>
        <p:nvSpPr>
          <p:cNvPr id="13" name="Shape 90"/>
          <p:cNvSpPr/>
          <p:nvPr/>
        </p:nvSpPr>
        <p:spPr>
          <a:xfrm>
            <a:off x="3487420" y="3925874"/>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6" name="Shape 93"/>
          <p:cNvSpPr/>
          <p:nvPr/>
        </p:nvSpPr>
        <p:spPr>
          <a:xfrm>
            <a:off x="2908300" y="3019729"/>
            <a:ext cx="135255" cy="27686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2</a:t>
            </a:r>
            <a:r>
              <a:rPr lang="en-US" dirty="0">
                <a:solidFill>
                  <a:srgbClr val="FFFFFF"/>
                </a:solidFill>
              </a:rPr>
              <a:t>  </a:t>
            </a:r>
            <a:endParaRPr dirty="0">
              <a:solidFill>
                <a:srgbClr val="FFFFFF"/>
              </a:solidFill>
            </a:endParaRPr>
          </a:p>
        </p:txBody>
      </p:sp>
      <p:sp>
        <p:nvSpPr>
          <p:cNvPr id="17" name="Shape 94"/>
          <p:cNvSpPr/>
          <p:nvPr/>
        </p:nvSpPr>
        <p:spPr>
          <a:xfrm>
            <a:off x="2917190" y="3611549"/>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3</a:t>
            </a:r>
          </a:p>
        </p:txBody>
      </p:sp>
      <p:sp>
        <p:nvSpPr>
          <p:cNvPr id="19" name="灯片编号占位符 18"/>
          <p:cNvSpPr>
            <a:spLocks noGrp="1"/>
          </p:cNvSpPr>
          <p:nvPr>
            <p:ph type="sldNum" sz="quarter" idx="13"/>
          </p:nvPr>
        </p:nvSpPr>
        <p:spPr/>
        <p:txBody>
          <a:bodyPr/>
          <a:lstStyle/>
          <a:p>
            <a:fld id="{752A6C19-FA33-4538-AB63-58099611DA71}" type="slidenum">
              <a:rPr lang="zh-CN" altLang="en-US" smtClean="0"/>
              <a:t>16</a:t>
            </a:fld>
            <a:endParaRPr lang="zh-CN" altLang="en-US" dirty="0"/>
          </a:p>
        </p:txBody>
      </p:sp>
      <p:sp>
        <p:nvSpPr>
          <p:cNvPr id="18" name="灯片编号占位符 18"/>
          <p:cNvSpPr txBox="1">
            <a:spLocks/>
          </p:cNvSpPr>
          <p:nvPr/>
        </p:nvSpPr>
        <p:spPr>
          <a:xfrm>
            <a:off x="7036676" y="6577074"/>
            <a:ext cx="2133600" cy="365125"/>
          </a:xfrm>
          <a:prstGeom prst="rect">
            <a:avLst/>
          </a:prstGeom>
        </p:spPr>
        <p:txBody>
          <a:bodyPr vert="horz" lIns="91440" tIns="45720" rIns="91440" bIns="45720" rtlCol="0" anchor="ctr"/>
          <a:lstStyle>
            <a:lvl1pPr algn="r" defTabSz="544195">
              <a:defRPr sz="1200">
                <a:solidFill>
                  <a:schemeClr val="tx1">
                    <a:tint val="75000"/>
                  </a:schemeClr>
                </a:solidFill>
                <a:latin typeface="Calibri"/>
                <a:ea typeface="Calibri"/>
                <a:cs typeface="Calibri"/>
                <a:sym typeface="Calibri"/>
              </a:defRPr>
            </a:lvl1pPr>
            <a:lvl2pPr indent="457200" defTabSz="544195">
              <a:defRPr>
                <a:latin typeface="Calibri"/>
                <a:ea typeface="Calibri"/>
                <a:cs typeface="Calibri"/>
                <a:sym typeface="Calibri"/>
              </a:defRPr>
            </a:lvl2pPr>
            <a:lvl3pPr indent="914400" defTabSz="544195">
              <a:defRPr>
                <a:latin typeface="Calibri"/>
                <a:ea typeface="Calibri"/>
                <a:cs typeface="Calibri"/>
                <a:sym typeface="Calibri"/>
              </a:defRPr>
            </a:lvl3pPr>
            <a:lvl4pPr indent="1371600" defTabSz="544195">
              <a:defRPr>
                <a:latin typeface="Calibri"/>
                <a:ea typeface="Calibri"/>
                <a:cs typeface="Calibri"/>
                <a:sym typeface="Calibri"/>
              </a:defRPr>
            </a:lvl4pPr>
            <a:lvl5pPr indent="1828800" defTabSz="544195">
              <a:defRPr>
                <a:latin typeface="Calibri"/>
                <a:ea typeface="Calibri"/>
                <a:cs typeface="Calibri"/>
                <a:sym typeface="Calibri"/>
              </a:defRPr>
            </a:lvl5pPr>
            <a:lvl6pPr indent="2286000" defTabSz="544195">
              <a:defRPr>
                <a:latin typeface="Calibri"/>
                <a:ea typeface="Calibri"/>
                <a:cs typeface="Calibri"/>
                <a:sym typeface="Calibri"/>
              </a:defRPr>
            </a:lvl6pPr>
            <a:lvl7pPr indent="2743200" defTabSz="544195">
              <a:defRPr>
                <a:latin typeface="Calibri"/>
                <a:ea typeface="Calibri"/>
                <a:cs typeface="Calibri"/>
                <a:sym typeface="Calibri"/>
              </a:defRPr>
            </a:lvl7pPr>
            <a:lvl8pPr indent="3200400" defTabSz="544195">
              <a:defRPr>
                <a:latin typeface="Calibri"/>
                <a:ea typeface="Calibri"/>
                <a:cs typeface="Calibri"/>
                <a:sym typeface="Calibri"/>
              </a:defRPr>
            </a:lvl8pPr>
            <a:lvl9pPr indent="3657600" defTabSz="544195">
              <a:defRPr>
                <a:latin typeface="Calibri"/>
                <a:ea typeface="Calibri"/>
                <a:cs typeface="Calibri"/>
                <a:sym typeface="Calibri"/>
              </a:defRPr>
            </a:lvl9pPr>
          </a:lstStyle>
          <a:p>
            <a:fld id="{752A6C19-FA33-4538-AB63-58099611DA71}" type="slidenum">
              <a:rPr lang="zh-CN" altLang="en-US" smtClean="0"/>
              <a:pPr/>
              <a:t>16</a:t>
            </a:fld>
            <a:endParaRPr lang="zh-CN" altLang="en-US" dirty="0"/>
          </a:p>
        </p:txBody>
      </p:sp>
    </p:spTree>
    <p:extLst>
      <p:ext uri="{BB962C8B-B14F-4D97-AF65-F5344CB8AC3E}">
        <p14:creationId xmlns:p14="http://schemas.microsoft.com/office/powerpoint/2010/main" val="39757650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1106" y="100301"/>
            <a:ext cx="1800493" cy="369332"/>
          </a:xfrm>
          <a:prstGeom prst="rect">
            <a:avLst/>
          </a:prstGeom>
        </p:spPr>
        <p:txBody>
          <a:bodyPr wrap="none">
            <a:spAutoFit/>
          </a:bodyPr>
          <a:lstStyle/>
          <a:p>
            <a:r>
              <a:rPr lang="zh-CN" altLang="en-US" b="1" dirty="0" smtClean="0">
                <a:latin typeface="华文细黑" panose="02010600040101010101" pitchFamily="2" charset="-122"/>
                <a:ea typeface="华文细黑" panose="02010600040101010101" pitchFamily="2" charset="-122"/>
              </a:rPr>
              <a:t>平台功能架构图</a:t>
            </a:r>
            <a:endParaRPr lang="zh-CN" altLang="en-US" dirty="0"/>
          </a:p>
        </p:txBody>
      </p:sp>
      <p:cxnSp>
        <p:nvCxnSpPr>
          <p:cNvPr id="48" name="直接箭头连接符 47"/>
          <p:cNvCxnSpPr/>
          <p:nvPr/>
        </p:nvCxnSpPr>
        <p:spPr>
          <a:xfrm flipH="1" flipV="1">
            <a:off x="9973297" y="5304875"/>
            <a:ext cx="40944" cy="228066"/>
          </a:xfrm>
          <a:prstGeom prst="straightConnector1">
            <a:avLst/>
          </a:prstGeom>
          <a:ln>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7" name="Object 2"/>
          <p:cNvPicPr>
            <a:picLocks noGrp="1" noChangeAspect="1" noChangeArrowheads="1"/>
          </p:cNvPicPr>
          <p:nvPr/>
        </p:nvPicPr>
        <p:blipFill>
          <a:blip r:embed="rId2"/>
          <a:srcRect/>
          <a:stretch>
            <a:fillRect/>
          </a:stretch>
        </p:blipFill>
        <p:spPr bwMode="auto">
          <a:xfrm>
            <a:off x="1137914" y="1160056"/>
            <a:ext cx="7236651" cy="5049671"/>
          </a:xfrm>
          <a:prstGeom prst="rect">
            <a:avLst/>
          </a:prstGeom>
          <a:noFill/>
          <a:ln w="9525">
            <a:noFill/>
            <a:miter lim="800000"/>
            <a:headEnd/>
            <a:tailEnd/>
          </a:ln>
        </p:spPr>
      </p:pic>
    </p:spTree>
    <p:extLst>
      <p:ext uri="{BB962C8B-B14F-4D97-AF65-F5344CB8AC3E}">
        <p14:creationId xmlns:p14="http://schemas.microsoft.com/office/powerpoint/2010/main" val="15538959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099300" y="148074"/>
            <a:ext cx="1816101" cy="335952"/>
          </a:xfrm>
        </p:spPr>
        <p:txBody>
          <a:bodyPr/>
          <a:lstStyle/>
          <a:p>
            <a:pPr defTabSz="544195"/>
            <a:r>
              <a:rPr lang="zh-CN" altLang="en-US" b="1" dirty="0">
                <a:latin typeface="华文细黑" panose="02010600040101010101" pitchFamily="2" charset="-122"/>
                <a:ea typeface="华文细黑" panose="02010600040101010101" pitchFamily="2" charset="-122"/>
              </a:rPr>
              <a:t>平台逻辑</a:t>
            </a:r>
            <a:r>
              <a:rPr lang="zh-CN" altLang="en-US" b="1" dirty="0" smtClean="0">
                <a:latin typeface="华文细黑" panose="02010600040101010101" pitchFamily="2" charset="-122"/>
                <a:ea typeface="华文细黑" panose="02010600040101010101" pitchFamily="2" charset="-122"/>
              </a:rPr>
              <a:t>架构图</a:t>
            </a:r>
            <a:endParaRPr lang="zh-CN" altLang="en-US" b="1" dirty="0">
              <a:latin typeface="华文细黑" panose="02010600040101010101" pitchFamily="2" charset="-122"/>
              <a:ea typeface="华文细黑" panose="02010600040101010101" pitchFamily="2" charset="-122"/>
            </a:endParaRPr>
          </a:p>
        </p:txBody>
      </p:sp>
      <p:sp>
        <p:nvSpPr>
          <p:cNvPr id="3" name="灯片编号占位符 2"/>
          <p:cNvSpPr>
            <a:spLocks noGrp="1"/>
          </p:cNvSpPr>
          <p:nvPr>
            <p:ph type="sldNum" sz="quarter" idx="13"/>
          </p:nvPr>
        </p:nvSpPr>
        <p:spPr/>
        <p:txBody>
          <a:bodyPr/>
          <a:lstStyle/>
          <a:p>
            <a:fld id="{752A6C19-FA33-4538-AB63-58099611DA71}" type="slidenum">
              <a:rPr lang="zh-CN" altLang="en-US" smtClean="0"/>
              <a:t>18</a:t>
            </a:fld>
            <a:endParaRPr lang="zh-CN" altLang="en-US" dirty="0"/>
          </a:p>
        </p:txBody>
      </p:sp>
      <p:pic>
        <p:nvPicPr>
          <p:cNvPr id="4" name="Object 2"/>
          <p:cNvPicPr>
            <a:picLocks noChangeAspect="1" noChangeArrowheads="1"/>
          </p:cNvPicPr>
          <p:nvPr/>
        </p:nvPicPr>
        <p:blipFill>
          <a:blip r:embed="rId2"/>
          <a:srcRect/>
          <a:stretch>
            <a:fillRect/>
          </a:stretch>
        </p:blipFill>
        <p:spPr bwMode="auto">
          <a:xfrm>
            <a:off x="293501" y="902020"/>
            <a:ext cx="8118143" cy="5287059"/>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93138598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89267" y="119920"/>
            <a:ext cx="2318263" cy="369332"/>
          </a:xfrm>
          <a:prstGeom prst="rect">
            <a:avLst/>
          </a:prstGeom>
        </p:spPr>
        <p:txBody>
          <a:bodyPr wrap="none">
            <a:spAutoFit/>
          </a:bodyPr>
          <a:lstStyle/>
          <a:p>
            <a:pPr>
              <a:spcBef>
                <a:spcPts val="700"/>
              </a:spcBef>
              <a:buSzPct val="100000"/>
            </a:pPr>
            <a:r>
              <a:rPr lang="en-US" altLang="zh-CN" b="1" dirty="0">
                <a:latin typeface="华文细黑" panose="02010600040101010101" pitchFamily="2" charset="-122"/>
                <a:ea typeface="华文细黑" panose="02010600040101010101" pitchFamily="2" charset="-122"/>
              </a:rPr>
              <a:t>CDN</a:t>
            </a:r>
            <a:r>
              <a:rPr lang="zh-CN" altLang="en-US" b="1" dirty="0">
                <a:latin typeface="华文细黑" panose="02010600040101010101" pitchFamily="2" charset="-122"/>
                <a:ea typeface="华文细黑" panose="02010600040101010101" pitchFamily="2" charset="-122"/>
              </a:rPr>
              <a:t>分布式架构原理</a:t>
            </a:r>
          </a:p>
        </p:txBody>
      </p:sp>
      <p:grpSp>
        <p:nvGrpSpPr>
          <p:cNvPr id="86" name="组合 85"/>
          <p:cNvGrpSpPr/>
          <p:nvPr/>
        </p:nvGrpSpPr>
        <p:grpSpPr>
          <a:xfrm>
            <a:off x="298485" y="1128881"/>
            <a:ext cx="8501063" cy="4548187"/>
            <a:chOff x="565015" y="1841102"/>
            <a:chExt cx="8501063" cy="4548187"/>
          </a:xfrm>
        </p:grpSpPr>
        <p:grpSp>
          <p:nvGrpSpPr>
            <p:cNvPr id="87" name="Group 401"/>
            <p:cNvGrpSpPr>
              <a:grpSpLocks/>
            </p:cNvGrpSpPr>
            <p:nvPr/>
          </p:nvGrpSpPr>
          <p:grpSpPr bwMode="auto">
            <a:xfrm>
              <a:off x="1957253" y="1841102"/>
              <a:ext cx="4926012" cy="920750"/>
              <a:chOff x="1434" y="1388"/>
              <a:chExt cx="3733" cy="783"/>
            </a:xfrm>
          </p:grpSpPr>
          <p:sp>
            <p:nvSpPr>
              <p:cNvPr id="504" name="Oval 5"/>
              <p:cNvSpPr>
                <a:spLocks noChangeArrowheads="1"/>
              </p:cNvSpPr>
              <p:nvPr/>
            </p:nvSpPr>
            <p:spPr bwMode="auto">
              <a:xfrm>
                <a:off x="1434" y="1584"/>
                <a:ext cx="3600" cy="432"/>
              </a:xfrm>
              <a:prstGeom prst="ellipse">
                <a:avLst/>
              </a:prstGeom>
              <a:solidFill>
                <a:schemeClr val="bg1">
                  <a:alpha val="50195"/>
                </a:schemeClr>
              </a:solidFill>
              <a:ln w="57150">
                <a:solidFill>
                  <a:srgbClr val="9966FF">
                    <a:alpha val="50195"/>
                  </a:srgbClr>
                </a:solidFill>
                <a:round/>
                <a:headEnd/>
                <a:tailEnd/>
              </a:ln>
            </p:spPr>
            <p:txBody>
              <a:bodyPr wrap="none" lIns="91429" tIns="17998" rIns="91429" bIns="17998" anchor="ctr"/>
              <a:lstStyle/>
              <a:p>
                <a:pPr algn="l"/>
                <a:endParaRPr lang="zh-CN" altLang="en-US">
                  <a:solidFill>
                    <a:schemeClr val="tx1"/>
                  </a:solidFill>
                </a:endParaRPr>
              </a:p>
            </p:txBody>
          </p:sp>
          <p:pic>
            <p:nvPicPr>
              <p:cNvPr id="505" name="Picture 79" descr="PL 3000 - right icon"/>
              <p:cNvPicPr>
                <a:picLocks noChangeAspect="1" noChangeArrowheads="1"/>
              </p:cNvPicPr>
              <p:nvPr/>
            </p:nvPicPr>
            <p:blipFill>
              <a:blip r:embed="rId3"/>
              <a:srcRect/>
              <a:stretch>
                <a:fillRect/>
              </a:stretch>
            </p:blipFill>
            <p:spPr bwMode="auto">
              <a:xfrm>
                <a:off x="3648" y="1440"/>
                <a:ext cx="217" cy="173"/>
              </a:xfrm>
              <a:prstGeom prst="rect">
                <a:avLst/>
              </a:prstGeom>
              <a:noFill/>
              <a:ln w="9525">
                <a:noFill/>
                <a:miter lim="800000"/>
                <a:headEnd/>
                <a:tailEnd/>
              </a:ln>
            </p:spPr>
          </p:pic>
          <p:grpSp>
            <p:nvGrpSpPr>
              <p:cNvPr id="506" name="Group 91"/>
              <p:cNvGrpSpPr>
                <a:grpSpLocks/>
              </p:cNvGrpSpPr>
              <p:nvPr/>
            </p:nvGrpSpPr>
            <p:grpSpPr bwMode="auto">
              <a:xfrm>
                <a:off x="2688" y="1386"/>
                <a:ext cx="867" cy="197"/>
                <a:chOff x="2132" y="672"/>
                <a:chExt cx="1008" cy="348"/>
              </a:xfrm>
            </p:grpSpPr>
            <p:pic>
              <p:nvPicPr>
                <p:cNvPr id="558" name="Picture 92" descr="003"/>
                <p:cNvPicPr>
                  <a:picLocks noChangeAspect="1" noChangeArrowheads="1"/>
                </p:cNvPicPr>
                <p:nvPr/>
              </p:nvPicPr>
              <p:blipFill>
                <a:blip r:embed="rId4">
                  <a:clrChange>
                    <a:clrFrom>
                      <a:srgbClr val="FFFFFF"/>
                    </a:clrFrom>
                    <a:clrTo>
                      <a:srgbClr val="FFFFFF">
                        <a:alpha val="0"/>
                      </a:srgbClr>
                    </a:clrTo>
                  </a:clrChange>
                  <a:lum bright="-12000"/>
                </a:blip>
                <a:srcRect/>
                <a:stretch>
                  <a:fillRect/>
                </a:stretch>
              </p:blipFill>
              <p:spPr bwMode="auto">
                <a:xfrm>
                  <a:off x="2132" y="768"/>
                  <a:ext cx="1008" cy="252"/>
                </a:xfrm>
                <a:prstGeom prst="rect">
                  <a:avLst/>
                </a:prstGeom>
                <a:noFill/>
                <a:ln w="9525">
                  <a:noFill/>
                  <a:miter lim="800000"/>
                  <a:headEnd/>
                  <a:tailEnd/>
                </a:ln>
              </p:spPr>
            </p:pic>
            <p:sp>
              <p:nvSpPr>
                <p:cNvPr id="559" name="Line 93"/>
                <p:cNvSpPr>
                  <a:spLocks noChangeShapeType="1"/>
                </p:cNvSpPr>
                <p:nvPr/>
              </p:nvSpPr>
              <p:spPr bwMode="auto">
                <a:xfrm flipH="1">
                  <a:off x="2382" y="828"/>
                  <a:ext cx="353" cy="0"/>
                </a:xfrm>
                <a:prstGeom prst="line">
                  <a:avLst/>
                </a:prstGeom>
                <a:noFill/>
                <a:ln w="9525">
                  <a:solidFill>
                    <a:schemeClr val="tx1"/>
                  </a:solidFill>
                  <a:round/>
                  <a:headEnd/>
                  <a:tailEnd/>
                </a:ln>
              </p:spPr>
              <p:txBody>
                <a:bodyPr/>
                <a:lstStyle/>
                <a:p>
                  <a:endParaRPr lang="zh-CN" altLang="en-US"/>
                </a:p>
              </p:txBody>
            </p:sp>
            <p:sp>
              <p:nvSpPr>
                <p:cNvPr id="560" name="Line 94"/>
                <p:cNvSpPr>
                  <a:spLocks noChangeShapeType="1"/>
                </p:cNvSpPr>
                <p:nvPr/>
              </p:nvSpPr>
              <p:spPr bwMode="auto">
                <a:xfrm flipV="1">
                  <a:off x="2465" y="761"/>
                  <a:ext cx="0" cy="67"/>
                </a:xfrm>
                <a:prstGeom prst="line">
                  <a:avLst/>
                </a:prstGeom>
                <a:noFill/>
                <a:ln w="9525">
                  <a:solidFill>
                    <a:schemeClr val="tx1"/>
                  </a:solidFill>
                  <a:round/>
                  <a:headEnd/>
                  <a:tailEnd/>
                </a:ln>
              </p:spPr>
              <p:txBody>
                <a:bodyPr/>
                <a:lstStyle/>
                <a:p>
                  <a:endParaRPr lang="zh-CN" altLang="en-US"/>
                </a:p>
              </p:txBody>
            </p:sp>
            <p:sp>
              <p:nvSpPr>
                <p:cNvPr id="561" name="Line 95"/>
                <p:cNvSpPr>
                  <a:spLocks noChangeShapeType="1"/>
                </p:cNvSpPr>
                <p:nvPr/>
              </p:nvSpPr>
              <p:spPr bwMode="auto">
                <a:xfrm flipV="1">
                  <a:off x="2619" y="739"/>
                  <a:ext cx="0" cy="89"/>
                </a:xfrm>
                <a:prstGeom prst="line">
                  <a:avLst/>
                </a:prstGeom>
                <a:noFill/>
                <a:ln w="9525">
                  <a:solidFill>
                    <a:schemeClr val="tx1"/>
                  </a:solidFill>
                  <a:round/>
                  <a:headEnd/>
                  <a:tailEnd/>
                </a:ln>
              </p:spPr>
              <p:txBody>
                <a:bodyPr/>
                <a:lstStyle/>
                <a:p>
                  <a:endParaRPr lang="zh-CN" altLang="en-US"/>
                </a:p>
              </p:txBody>
            </p:sp>
            <p:sp>
              <p:nvSpPr>
                <p:cNvPr id="562" name="Line 96"/>
                <p:cNvSpPr>
                  <a:spLocks noChangeShapeType="1"/>
                </p:cNvSpPr>
                <p:nvPr/>
              </p:nvSpPr>
              <p:spPr bwMode="auto">
                <a:xfrm>
                  <a:off x="2530" y="828"/>
                  <a:ext cx="0" cy="89"/>
                </a:xfrm>
                <a:prstGeom prst="line">
                  <a:avLst/>
                </a:prstGeom>
                <a:noFill/>
                <a:ln w="9525">
                  <a:solidFill>
                    <a:schemeClr val="tx1"/>
                  </a:solidFill>
                  <a:round/>
                  <a:headEnd/>
                  <a:tailEnd/>
                </a:ln>
              </p:spPr>
              <p:txBody>
                <a:bodyPr/>
                <a:lstStyle/>
                <a:p>
                  <a:endParaRPr lang="zh-CN" altLang="en-US"/>
                </a:p>
              </p:txBody>
            </p:sp>
            <p:pic>
              <p:nvPicPr>
                <p:cNvPr id="563" name="Picture 97" descr="PC Blu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576" y="678"/>
                  <a:ext cx="112" cy="111"/>
                </a:xfrm>
                <a:prstGeom prst="rect">
                  <a:avLst/>
                </a:prstGeom>
                <a:noFill/>
                <a:ln w="9525">
                  <a:noFill/>
                  <a:miter lim="800000"/>
                  <a:headEnd/>
                  <a:tailEnd/>
                </a:ln>
              </p:spPr>
            </p:pic>
            <p:grpSp>
              <p:nvGrpSpPr>
                <p:cNvPr id="564" name="Group 98"/>
                <p:cNvGrpSpPr>
                  <a:grpSpLocks/>
                </p:cNvGrpSpPr>
                <p:nvPr/>
              </p:nvGrpSpPr>
              <p:grpSpPr bwMode="auto">
                <a:xfrm>
                  <a:off x="2688" y="672"/>
                  <a:ext cx="291" cy="307"/>
                  <a:chOff x="2256" y="2419"/>
                  <a:chExt cx="336" cy="355"/>
                </a:xfrm>
              </p:grpSpPr>
              <p:pic>
                <p:nvPicPr>
                  <p:cNvPr id="567" name="Picture 99" descr="fuwuqi"/>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352" y="2419"/>
                    <a:ext cx="240" cy="317"/>
                  </a:xfrm>
                  <a:prstGeom prst="rect">
                    <a:avLst/>
                  </a:prstGeom>
                  <a:noFill/>
                  <a:ln w="9525">
                    <a:noFill/>
                    <a:miter lim="800000"/>
                    <a:headEnd/>
                    <a:tailEnd/>
                  </a:ln>
                </p:spPr>
              </p:pic>
              <p:grpSp>
                <p:nvGrpSpPr>
                  <p:cNvPr id="568" name="Group 100"/>
                  <p:cNvGrpSpPr>
                    <a:grpSpLocks/>
                  </p:cNvGrpSpPr>
                  <p:nvPr/>
                </p:nvGrpSpPr>
                <p:grpSpPr bwMode="auto">
                  <a:xfrm>
                    <a:off x="2256" y="2544"/>
                    <a:ext cx="211" cy="230"/>
                    <a:chOff x="4896" y="1968"/>
                    <a:chExt cx="672" cy="651"/>
                  </a:xfrm>
                </p:grpSpPr>
                <p:pic>
                  <p:nvPicPr>
                    <p:cNvPr id="569" name="Picture 101" descr="整套电脑-2"/>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96" y="1968"/>
                      <a:ext cx="672" cy="651"/>
                    </a:xfrm>
                    <a:prstGeom prst="rect">
                      <a:avLst/>
                    </a:prstGeom>
                    <a:noFill/>
                    <a:ln w="9525">
                      <a:noFill/>
                      <a:miter lim="800000"/>
                      <a:headEnd/>
                      <a:tailEnd/>
                    </a:ln>
                  </p:spPr>
                </p:pic>
                <p:graphicFrame>
                  <p:nvGraphicFramePr>
                    <p:cNvPr id="570" name="Object 2"/>
                    <p:cNvGraphicFramePr>
                      <a:graphicFrameLocks noChangeAspect="1"/>
                    </p:cNvGraphicFramePr>
                    <p:nvPr/>
                  </p:nvGraphicFramePr>
                  <p:xfrm>
                    <a:off x="5056" y="2076"/>
                    <a:ext cx="328" cy="236"/>
                  </p:xfrm>
                  <a:graphic>
                    <a:graphicData uri="http://schemas.openxmlformats.org/presentationml/2006/ole">
                      <mc:AlternateContent xmlns:mc="http://schemas.openxmlformats.org/markup-compatibility/2006">
                        <mc:Choice xmlns:v="urn:schemas-microsoft-com:vml" Requires="v">
                          <p:oleObj spid="_x0000_s2054" name="BMP 图象" r:id="rId8" imgW="5714286" imgH="3933333" progId="PBrush">
                            <p:embed/>
                          </p:oleObj>
                        </mc:Choice>
                        <mc:Fallback>
                          <p:oleObj name="BMP 图象" r:id="rId8" imgW="5714286" imgH="3933333"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6" y="2076"/>
                                  <a:ext cx="328" cy="236"/>
                                </a:xfrm>
                                <a:prstGeom prst="rect">
                                  <a:avLst/>
                                </a:prstGeom>
                                <a:solidFill>
                                  <a:schemeClr val="bg1"/>
                                </a:solidFill>
                                <a:ln>
                                  <a:noFill/>
                                </a:ln>
                                <a:extLst>
                                  <a:ext uri="{91240B29-F687-4F45-9708-019B960494DF}">
                                    <a14:hiddenLine xmlns:a14="http://schemas.microsoft.com/office/drawing/2010/main" w="12700">
                                      <a:solidFill>
                                        <a:srgbClr val="FF00FF"/>
                                      </a:solidFill>
                                      <a:miter lim="800000"/>
                                      <a:headEnd/>
                                      <a:tailEnd/>
                                    </a14:hiddenLine>
                                  </a:ext>
                                </a:extLst>
                              </p:spPr>
                            </p:pic>
                          </p:oleObj>
                        </mc:Fallback>
                      </mc:AlternateContent>
                    </a:graphicData>
                  </a:graphic>
                </p:graphicFrame>
              </p:grpSp>
            </p:grpSp>
            <p:pic>
              <p:nvPicPr>
                <p:cNvPr id="565" name="Picture 103" descr="PC Blu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416" y="672"/>
                  <a:ext cx="112" cy="111"/>
                </a:xfrm>
                <a:prstGeom prst="rect">
                  <a:avLst/>
                </a:prstGeom>
                <a:noFill/>
                <a:ln w="9525">
                  <a:noFill/>
                  <a:miter lim="800000"/>
                  <a:headEnd/>
                  <a:tailEnd/>
                </a:ln>
              </p:spPr>
            </p:pic>
            <p:pic>
              <p:nvPicPr>
                <p:cNvPr id="566" name="Picture 104" descr="PC Blu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468" y="864"/>
                  <a:ext cx="112" cy="111"/>
                </a:xfrm>
                <a:prstGeom prst="rect">
                  <a:avLst/>
                </a:prstGeom>
                <a:noFill/>
                <a:ln w="9525">
                  <a:noFill/>
                  <a:miter lim="800000"/>
                  <a:headEnd/>
                  <a:tailEnd/>
                </a:ln>
              </p:spPr>
            </p:pic>
          </p:grpSp>
          <p:grpSp>
            <p:nvGrpSpPr>
              <p:cNvPr id="507" name="Group 187"/>
              <p:cNvGrpSpPr>
                <a:grpSpLocks/>
              </p:cNvGrpSpPr>
              <p:nvPr/>
            </p:nvGrpSpPr>
            <p:grpSpPr bwMode="auto">
              <a:xfrm>
                <a:off x="3024" y="1855"/>
                <a:ext cx="430" cy="218"/>
                <a:chOff x="3275" y="2680"/>
                <a:chExt cx="469" cy="289"/>
              </a:xfrm>
            </p:grpSpPr>
            <p:grpSp>
              <p:nvGrpSpPr>
                <p:cNvPr id="544" name="Group 188"/>
                <p:cNvGrpSpPr>
                  <a:grpSpLocks/>
                </p:cNvGrpSpPr>
                <p:nvPr/>
              </p:nvGrpSpPr>
              <p:grpSpPr bwMode="auto">
                <a:xfrm>
                  <a:off x="3275" y="2680"/>
                  <a:ext cx="276" cy="289"/>
                  <a:chOff x="2294" y="541"/>
                  <a:chExt cx="241" cy="249"/>
                </a:xfrm>
              </p:grpSpPr>
              <p:sp>
                <p:nvSpPr>
                  <p:cNvPr id="546" name="Oval 189"/>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47" name="Oval 190"/>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48" name="Oval 191"/>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49" name="Oval 192"/>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50" name="Oval 193"/>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51" name="Oval 194"/>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52" name="Oval 195"/>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53" name="Oval 196"/>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54" name="Oval 197"/>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55" name="Oval 198"/>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56" name="Oval 199"/>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57" name="Oval 200"/>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545" name="Picture 201"/>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508" name="Group 202"/>
              <p:cNvGrpSpPr>
                <a:grpSpLocks/>
              </p:cNvGrpSpPr>
              <p:nvPr/>
            </p:nvGrpSpPr>
            <p:grpSpPr bwMode="auto">
              <a:xfrm>
                <a:off x="1776" y="1807"/>
                <a:ext cx="430" cy="218"/>
                <a:chOff x="3275" y="2680"/>
                <a:chExt cx="469" cy="289"/>
              </a:xfrm>
            </p:grpSpPr>
            <p:grpSp>
              <p:nvGrpSpPr>
                <p:cNvPr id="530" name="Group 203"/>
                <p:cNvGrpSpPr>
                  <a:grpSpLocks/>
                </p:cNvGrpSpPr>
                <p:nvPr/>
              </p:nvGrpSpPr>
              <p:grpSpPr bwMode="auto">
                <a:xfrm>
                  <a:off x="3275" y="2680"/>
                  <a:ext cx="276" cy="289"/>
                  <a:chOff x="2294" y="541"/>
                  <a:chExt cx="241" cy="249"/>
                </a:xfrm>
              </p:grpSpPr>
              <p:sp>
                <p:nvSpPr>
                  <p:cNvPr id="532" name="Oval 204"/>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33" name="Oval 205"/>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34" name="Oval 206"/>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35" name="Oval 207"/>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36" name="Oval 208"/>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37" name="Oval 209"/>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38" name="Oval 210"/>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39" name="Oval 211"/>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40" name="Oval 212"/>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41" name="Oval 213"/>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42" name="Oval 214"/>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43" name="Oval 215"/>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531" name="Picture 216"/>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sp>
            <p:nvSpPr>
              <p:cNvPr id="509" name="Text Box 223"/>
              <p:cNvSpPr txBox="1">
                <a:spLocks noChangeArrowheads="1"/>
              </p:cNvSpPr>
              <p:nvPr/>
            </p:nvSpPr>
            <p:spPr bwMode="auto">
              <a:xfrm>
                <a:off x="2352" y="1392"/>
                <a:ext cx="378" cy="184"/>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a:solidFill>
                      <a:srgbClr val="003366"/>
                    </a:solidFill>
                    <a:effectLst>
                      <a:outerShdw blurRad="38100" dist="38100" dir="2700000" algn="tl">
                        <a:srgbClr val="C0C0C0"/>
                      </a:outerShdw>
                    </a:effectLst>
                    <a:ea typeface="华文细黑" pitchFamily="2" charset="-122"/>
                  </a:rPr>
                  <a:t>ICMS</a:t>
                </a:r>
              </a:p>
            </p:txBody>
          </p:sp>
          <p:sp>
            <p:nvSpPr>
              <p:cNvPr id="510" name="Text Box 224"/>
              <p:cNvSpPr txBox="1">
                <a:spLocks noChangeArrowheads="1"/>
              </p:cNvSpPr>
              <p:nvPr/>
            </p:nvSpPr>
            <p:spPr bwMode="auto">
              <a:xfrm>
                <a:off x="3889" y="1441"/>
                <a:ext cx="272" cy="185"/>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a:solidFill>
                      <a:srgbClr val="003366"/>
                    </a:solidFill>
                    <a:effectLst>
                      <a:outerShdw blurRad="38100" dist="38100" dir="2700000" algn="tl">
                        <a:srgbClr val="C0C0C0"/>
                      </a:outerShdw>
                    </a:effectLst>
                    <a:ea typeface="华文细黑" pitchFamily="2" charset="-122"/>
                  </a:rPr>
                  <a:t>NM</a:t>
                </a:r>
              </a:p>
            </p:txBody>
          </p:sp>
          <p:sp>
            <p:nvSpPr>
              <p:cNvPr id="511" name="Text Box 226"/>
              <p:cNvSpPr txBox="1">
                <a:spLocks noChangeArrowheads="1"/>
              </p:cNvSpPr>
              <p:nvPr/>
            </p:nvSpPr>
            <p:spPr bwMode="auto">
              <a:xfrm>
                <a:off x="2880" y="1632"/>
                <a:ext cx="552" cy="328"/>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2000" dirty="0">
                    <a:solidFill>
                      <a:srgbClr val="003366"/>
                    </a:solidFill>
                    <a:effectLst>
                      <a:outerShdw blurRad="38100" dist="38100" dir="2700000" algn="tl">
                        <a:srgbClr val="C0C0C0"/>
                      </a:outerShdw>
                    </a:effectLst>
                    <a:ea typeface="华文细黑" pitchFamily="2" charset="-122"/>
                  </a:rPr>
                  <a:t>CMS</a:t>
                </a:r>
              </a:p>
            </p:txBody>
          </p:sp>
          <p:grpSp>
            <p:nvGrpSpPr>
              <p:cNvPr id="512" name="Group 227"/>
              <p:cNvGrpSpPr>
                <a:grpSpLocks/>
              </p:cNvGrpSpPr>
              <p:nvPr/>
            </p:nvGrpSpPr>
            <p:grpSpPr bwMode="auto">
              <a:xfrm>
                <a:off x="4320" y="1807"/>
                <a:ext cx="430" cy="218"/>
                <a:chOff x="3275" y="2680"/>
                <a:chExt cx="469" cy="289"/>
              </a:xfrm>
            </p:grpSpPr>
            <p:grpSp>
              <p:nvGrpSpPr>
                <p:cNvPr id="516" name="Group 228"/>
                <p:cNvGrpSpPr>
                  <a:grpSpLocks/>
                </p:cNvGrpSpPr>
                <p:nvPr/>
              </p:nvGrpSpPr>
              <p:grpSpPr bwMode="auto">
                <a:xfrm>
                  <a:off x="3275" y="2680"/>
                  <a:ext cx="276" cy="289"/>
                  <a:chOff x="2294" y="541"/>
                  <a:chExt cx="241" cy="249"/>
                </a:xfrm>
              </p:grpSpPr>
              <p:sp>
                <p:nvSpPr>
                  <p:cNvPr id="518" name="Oval 229"/>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19" name="Oval 230"/>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20" name="Oval 231"/>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21" name="Oval 232"/>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22" name="Oval 233"/>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23" name="Oval 234"/>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24" name="Oval 235"/>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25" name="Oval 236"/>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26" name="Oval 237"/>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27" name="Oval 238"/>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28" name="Oval 239"/>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29" name="Oval 240"/>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517" name="Picture 241"/>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sp>
            <p:nvSpPr>
              <p:cNvPr id="513" name="Text Box 288"/>
              <p:cNvSpPr txBox="1">
                <a:spLocks noChangeArrowheads="1"/>
              </p:cNvSpPr>
              <p:nvPr/>
            </p:nvSpPr>
            <p:spPr bwMode="auto">
              <a:xfrm>
                <a:off x="2256" y="1873"/>
                <a:ext cx="415" cy="250"/>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514" name="Text Box 289"/>
              <p:cNvSpPr txBox="1">
                <a:spLocks noChangeArrowheads="1"/>
              </p:cNvSpPr>
              <p:nvPr/>
            </p:nvSpPr>
            <p:spPr bwMode="auto">
              <a:xfrm>
                <a:off x="3455" y="1920"/>
                <a:ext cx="415" cy="251"/>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515" name="Text Box 290"/>
              <p:cNvSpPr txBox="1">
                <a:spLocks noChangeArrowheads="1"/>
              </p:cNvSpPr>
              <p:nvPr/>
            </p:nvSpPr>
            <p:spPr bwMode="auto">
              <a:xfrm>
                <a:off x="4752" y="1873"/>
                <a:ext cx="415" cy="250"/>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grpSp>
        <p:grpSp>
          <p:nvGrpSpPr>
            <p:cNvPr id="88" name="Group 402"/>
            <p:cNvGrpSpPr>
              <a:grpSpLocks/>
            </p:cNvGrpSpPr>
            <p:nvPr/>
          </p:nvGrpSpPr>
          <p:grpSpPr bwMode="auto">
            <a:xfrm>
              <a:off x="753928" y="3200002"/>
              <a:ext cx="3638550" cy="1030287"/>
              <a:chOff x="192" y="2448"/>
              <a:chExt cx="2758" cy="875"/>
            </a:xfrm>
          </p:grpSpPr>
          <p:sp>
            <p:nvSpPr>
              <p:cNvPr id="452" name="Oval 55"/>
              <p:cNvSpPr>
                <a:spLocks noChangeArrowheads="1"/>
              </p:cNvSpPr>
              <p:nvPr/>
            </p:nvSpPr>
            <p:spPr bwMode="auto">
              <a:xfrm>
                <a:off x="192" y="2544"/>
                <a:ext cx="2544" cy="576"/>
              </a:xfrm>
              <a:prstGeom prst="ellipse">
                <a:avLst/>
              </a:prstGeom>
              <a:solidFill>
                <a:schemeClr val="bg1">
                  <a:alpha val="50195"/>
                </a:schemeClr>
              </a:solidFill>
              <a:ln w="57150">
                <a:solidFill>
                  <a:srgbClr val="9966FF">
                    <a:alpha val="50195"/>
                  </a:srgbClr>
                </a:solidFill>
                <a:round/>
                <a:headEnd/>
                <a:tailEnd/>
              </a:ln>
            </p:spPr>
            <p:txBody>
              <a:bodyPr wrap="none" lIns="91429" tIns="17998" rIns="91429" bIns="17998" anchor="ctr"/>
              <a:lstStyle/>
              <a:p>
                <a:pPr algn="l"/>
                <a:endParaRPr lang="zh-CN" altLang="en-US">
                  <a:solidFill>
                    <a:schemeClr val="tx1"/>
                  </a:solidFill>
                </a:endParaRPr>
              </a:p>
            </p:txBody>
          </p:sp>
          <p:grpSp>
            <p:nvGrpSpPr>
              <p:cNvPr id="453" name="Group 242"/>
              <p:cNvGrpSpPr>
                <a:grpSpLocks/>
              </p:cNvGrpSpPr>
              <p:nvPr/>
            </p:nvGrpSpPr>
            <p:grpSpPr bwMode="auto">
              <a:xfrm>
                <a:off x="242" y="2883"/>
                <a:ext cx="430" cy="218"/>
                <a:chOff x="3275" y="2680"/>
                <a:chExt cx="469" cy="289"/>
              </a:xfrm>
            </p:grpSpPr>
            <p:grpSp>
              <p:nvGrpSpPr>
                <p:cNvPr id="490" name="Group 243"/>
                <p:cNvGrpSpPr>
                  <a:grpSpLocks/>
                </p:cNvGrpSpPr>
                <p:nvPr/>
              </p:nvGrpSpPr>
              <p:grpSpPr bwMode="auto">
                <a:xfrm>
                  <a:off x="3275" y="2680"/>
                  <a:ext cx="276" cy="289"/>
                  <a:chOff x="2294" y="541"/>
                  <a:chExt cx="241" cy="249"/>
                </a:xfrm>
              </p:grpSpPr>
              <p:sp>
                <p:nvSpPr>
                  <p:cNvPr id="492" name="Oval 244"/>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93" name="Oval 245"/>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94" name="Oval 246"/>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95" name="Oval 247"/>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96" name="Oval 248"/>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97" name="Oval 249"/>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98" name="Oval 250"/>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99" name="Oval 251"/>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00" name="Oval 252"/>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01" name="Oval 253"/>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502" name="Oval 254"/>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503" name="Oval 255"/>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491" name="Picture 256"/>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454" name="Group 257"/>
              <p:cNvGrpSpPr>
                <a:grpSpLocks/>
              </p:cNvGrpSpPr>
              <p:nvPr/>
            </p:nvGrpSpPr>
            <p:grpSpPr bwMode="auto">
              <a:xfrm>
                <a:off x="1200" y="3007"/>
                <a:ext cx="430" cy="218"/>
                <a:chOff x="3275" y="2680"/>
                <a:chExt cx="469" cy="289"/>
              </a:xfrm>
            </p:grpSpPr>
            <p:grpSp>
              <p:nvGrpSpPr>
                <p:cNvPr id="476" name="Group 258"/>
                <p:cNvGrpSpPr>
                  <a:grpSpLocks/>
                </p:cNvGrpSpPr>
                <p:nvPr/>
              </p:nvGrpSpPr>
              <p:grpSpPr bwMode="auto">
                <a:xfrm>
                  <a:off x="3275" y="2680"/>
                  <a:ext cx="276" cy="289"/>
                  <a:chOff x="2294" y="541"/>
                  <a:chExt cx="241" cy="249"/>
                </a:xfrm>
              </p:grpSpPr>
              <p:sp>
                <p:nvSpPr>
                  <p:cNvPr id="478" name="Oval 259"/>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79" name="Oval 260"/>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80" name="Oval 261"/>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81" name="Oval 262"/>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82" name="Oval 263"/>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83" name="Oval 264"/>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84" name="Oval 265"/>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85" name="Oval 266"/>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86" name="Oval 267"/>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87" name="Oval 268"/>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88" name="Oval 269"/>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89" name="Oval 270"/>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477" name="Picture 271"/>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455" name="Group 272"/>
              <p:cNvGrpSpPr>
                <a:grpSpLocks/>
              </p:cNvGrpSpPr>
              <p:nvPr/>
            </p:nvGrpSpPr>
            <p:grpSpPr bwMode="auto">
              <a:xfrm>
                <a:off x="2160" y="2911"/>
                <a:ext cx="430" cy="218"/>
                <a:chOff x="3275" y="2680"/>
                <a:chExt cx="469" cy="289"/>
              </a:xfrm>
            </p:grpSpPr>
            <p:grpSp>
              <p:nvGrpSpPr>
                <p:cNvPr id="462" name="Group 273"/>
                <p:cNvGrpSpPr>
                  <a:grpSpLocks/>
                </p:cNvGrpSpPr>
                <p:nvPr/>
              </p:nvGrpSpPr>
              <p:grpSpPr bwMode="auto">
                <a:xfrm>
                  <a:off x="3275" y="2680"/>
                  <a:ext cx="276" cy="289"/>
                  <a:chOff x="2294" y="541"/>
                  <a:chExt cx="241" cy="249"/>
                </a:xfrm>
              </p:grpSpPr>
              <p:sp>
                <p:nvSpPr>
                  <p:cNvPr id="464" name="Oval 274"/>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65" name="Oval 275"/>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66" name="Oval 276"/>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67" name="Oval 277"/>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68" name="Oval 278"/>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69" name="Oval 279"/>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70" name="Oval 280"/>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71" name="Oval 281"/>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72" name="Oval 282"/>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73" name="Oval 283"/>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74" name="Oval 284"/>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75" name="Oval 285"/>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463" name="Picture 286"/>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pic>
            <p:nvPicPr>
              <p:cNvPr id="456" name="Picture 287" descr="PL 3000 - right icon"/>
              <p:cNvPicPr>
                <a:picLocks noChangeAspect="1" noChangeArrowheads="1"/>
              </p:cNvPicPr>
              <p:nvPr/>
            </p:nvPicPr>
            <p:blipFill>
              <a:blip r:embed="rId3"/>
              <a:srcRect/>
              <a:stretch>
                <a:fillRect/>
              </a:stretch>
            </p:blipFill>
            <p:spPr bwMode="auto">
              <a:xfrm>
                <a:off x="1373" y="2467"/>
                <a:ext cx="217" cy="173"/>
              </a:xfrm>
              <a:prstGeom prst="rect">
                <a:avLst/>
              </a:prstGeom>
              <a:noFill/>
              <a:ln w="9525">
                <a:noFill/>
                <a:miter lim="800000"/>
                <a:headEnd/>
                <a:tailEnd/>
              </a:ln>
            </p:spPr>
          </p:pic>
          <p:sp>
            <p:nvSpPr>
              <p:cNvPr id="457" name="Text Box 291"/>
              <p:cNvSpPr txBox="1">
                <a:spLocks noChangeArrowheads="1"/>
              </p:cNvSpPr>
              <p:nvPr/>
            </p:nvSpPr>
            <p:spPr bwMode="auto">
              <a:xfrm>
                <a:off x="672" y="2975"/>
                <a:ext cx="415" cy="249"/>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458" name="Text Box 292"/>
              <p:cNvSpPr txBox="1">
                <a:spLocks noChangeArrowheads="1"/>
              </p:cNvSpPr>
              <p:nvPr/>
            </p:nvSpPr>
            <p:spPr bwMode="auto">
              <a:xfrm>
                <a:off x="1584" y="3074"/>
                <a:ext cx="415" cy="249"/>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459" name="Text Box 293"/>
              <p:cNvSpPr txBox="1">
                <a:spLocks noChangeArrowheads="1"/>
              </p:cNvSpPr>
              <p:nvPr/>
            </p:nvSpPr>
            <p:spPr bwMode="auto">
              <a:xfrm>
                <a:off x="2532" y="2912"/>
                <a:ext cx="418" cy="251"/>
              </a:xfrm>
              <a:prstGeom prst="rect">
                <a:avLst/>
              </a:prstGeom>
              <a:noFill/>
              <a:ln w="9525" algn="ctr">
                <a:noFill/>
                <a:miter lim="800000"/>
                <a:headEnd/>
                <a:tailEnd/>
              </a:ln>
              <a:effectLst/>
            </p:spPr>
            <p:txBody>
              <a:bodyPr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460" name="Text Box 294"/>
              <p:cNvSpPr txBox="1">
                <a:spLocks noChangeArrowheads="1"/>
              </p:cNvSpPr>
              <p:nvPr/>
            </p:nvSpPr>
            <p:spPr bwMode="auto">
              <a:xfrm>
                <a:off x="1542" y="2448"/>
                <a:ext cx="272" cy="183"/>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a:solidFill>
                      <a:srgbClr val="003366"/>
                    </a:solidFill>
                    <a:effectLst>
                      <a:outerShdw blurRad="38100" dist="38100" dir="2700000" algn="tl">
                        <a:srgbClr val="C0C0C0"/>
                      </a:outerShdw>
                    </a:effectLst>
                    <a:ea typeface="华文细黑" pitchFamily="2" charset="-122"/>
                  </a:rPr>
                  <a:t>NM</a:t>
                </a:r>
              </a:p>
            </p:txBody>
          </p:sp>
          <p:sp>
            <p:nvSpPr>
              <p:cNvPr id="461" name="Text Box 400"/>
              <p:cNvSpPr txBox="1">
                <a:spLocks noChangeArrowheads="1"/>
              </p:cNvSpPr>
              <p:nvPr/>
            </p:nvSpPr>
            <p:spPr bwMode="auto">
              <a:xfrm>
                <a:off x="1297" y="2688"/>
                <a:ext cx="552" cy="329"/>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2000" dirty="0">
                    <a:solidFill>
                      <a:srgbClr val="003366"/>
                    </a:solidFill>
                    <a:effectLst>
                      <a:outerShdw blurRad="38100" dist="38100" dir="2700000" algn="tl">
                        <a:srgbClr val="C0C0C0"/>
                      </a:outerShdw>
                    </a:effectLst>
                    <a:ea typeface="华文细黑" pitchFamily="2" charset="-122"/>
                  </a:rPr>
                  <a:t>HMS</a:t>
                </a:r>
              </a:p>
            </p:txBody>
          </p:sp>
        </p:grpSp>
        <p:grpSp>
          <p:nvGrpSpPr>
            <p:cNvPr id="89" name="Group 403"/>
            <p:cNvGrpSpPr>
              <a:grpSpLocks/>
            </p:cNvGrpSpPr>
            <p:nvPr/>
          </p:nvGrpSpPr>
          <p:grpSpPr bwMode="auto">
            <a:xfrm>
              <a:off x="4616315" y="3153964"/>
              <a:ext cx="3694113" cy="1028700"/>
              <a:chOff x="192" y="2448"/>
              <a:chExt cx="2800" cy="875"/>
            </a:xfrm>
          </p:grpSpPr>
          <p:sp>
            <p:nvSpPr>
              <p:cNvPr id="400" name="Oval 404"/>
              <p:cNvSpPr>
                <a:spLocks noChangeArrowheads="1"/>
              </p:cNvSpPr>
              <p:nvPr/>
            </p:nvSpPr>
            <p:spPr bwMode="auto">
              <a:xfrm>
                <a:off x="192" y="2544"/>
                <a:ext cx="2544" cy="576"/>
              </a:xfrm>
              <a:prstGeom prst="ellipse">
                <a:avLst/>
              </a:prstGeom>
              <a:solidFill>
                <a:schemeClr val="bg1">
                  <a:alpha val="50195"/>
                </a:schemeClr>
              </a:solidFill>
              <a:ln w="57150">
                <a:solidFill>
                  <a:srgbClr val="9966FF">
                    <a:alpha val="50195"/>
                  </a:srgbClr>
                </a:solidFill>
                <a:round/>
                <a:headEnd/>
                <a:tailEnd/>
              </a:ln>
            </p:spPr>
            <p:txBody>
              <a:bodyPr wrap="none" lIns="91429" tIns="17998" rIns="91429" bIns="17998" anchor="ctr"/>
              <a:lstStyle/>
              <a:p>
                <a:pPr algn="l"/>
                <a:endParaRPr lang="zh-CN" altLang="en-US">
                  <a:solidFill>
                    <a:schemeClr val="tx1"/>
                  </a:solidFill>
                </a:endParaRPr>
              </a:p>
            </p:txBody>
          </p:sp>
          <p:grpSp>
            <p:nvGrpSpPr>
              <p:cNvPr id="401" name="Group 405"/>
              <p:cNvGrpSpPr>
                <a:grpSpLocks/>
              </p:cNvGrpSpPr>
              <p:nvPr/>
            </p:nvGrpSpPr>
            <p:grpSpPr bwMode="auto">
              <a:xfrm>
                <a:off x="242" y="2883"/>
                <a:ext cx="430" cy="218"/>
                <a:chOff x="3275" y="2680"/>
                <a:chExt cx="469" cy="289"/>
              </a:xfrm>
            </p:grpSpPr>
            <p:grpSp>
              <p:nvGrpSpPr>
                <p:cNvPr id="438" name="Group 406"/>
                <p:cNvGrpSpPr>
                  <a:grpSpLocks/>
                </p:cNvGrpSpPr>
                <p:nvPr/>
              </p:nvGrpSpPr>
              <p:grpSpPr bwMode="auto">
                <a:xfrm>
                  <a:off x="3275" y="2680"/>
                  <a:ext cx="276" cy="289"/>
                  <a:chOff x="2294" y="541"/>
                  <a:chExt cx="241" cy="249"/>
                </a:xfrm>
              </p:grpSpPr>
              <p:sp>
                <p:nvSpPr>
                  <p:cNvPr id="440" name="Oval 407"/>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41" name="Oval 408"/>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42" name="Oval 409"/>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43" name="Oval 410"/>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44" name="Oval 411"/>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45" name="Oval 412"/>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46" name="Oval 413"/>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47" name="Oval 414"/>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48" name="Oval 415"/>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49" name="Oval 416"/>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50" name="Oval 417"/>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51" name="Oval 418"/>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439" name="Picture 419"/>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402" name="Group 420"/>
              <p:cNvGrpSpPr>
                <a:grpSpLocks/>
              </p:cNvGrpSpPr>
              <p:nvPr/>
            </p:nvGrpSpPr>
            <p:grpSpPr bwMode="auto">
              <a:xfrm>
                <a:off x="1200" y="3007"/>
                <a:ext cx="430" cy="218"/>
                <a:chOff x="3275" y="2680"/>
                <a:chExt cx="469" cy="289"/>
              </a:xfrm>
            </p:grpSpPr>
            <p:grpSp>
              <p:nvGrpSpPr>
                <p:cNvPr id="424" name="Group 421"/>
                <p:cNvGrpSpPr>
                  <a:grpSpLocks/>
                </p:cNvGrpSpPr>
                <p:nvPr/>
              </p:nvGrpSpPr>
              <p:grpSpPr bwMode="auto">
                <a:xfrm>
                  <a:off x="3275" y="2680"/>
                  <a:ext cx="276" cy="289"/>
                  <a:chOff x="2294" y="541"/>
                  <a:chExt cx="241" cy="249"/>
                </a:xfrm>
              </p:grpSpPr>
              <p:sp>
                <p:nvSpPr>
                  <p:cNvPr id="426" name="Oval 422"/>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27" name="Oval 423"/>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28" name="Oval 424"/>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29" name="Oval 425"/>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30" name="Oval 426"/>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31" name="Oval 427"/>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32" name="Oval 428"/>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33" name="Oval 429"/>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34" name="Oval 430"/>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35" name="Oval 431"/>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36" name="Oval 432"/>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37" name="Oval 433"/>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425" name="Picture 434"/>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403" name="Group 435"/>
              <p:cNvGrpSpPr>
                <a:grpSpLocks/>
              </p:cNvGrpSpPr>
              <p:nvPr/>
            </p:nvGrpSpPr>
            <p:grpSpPr bwMode="auto">
              <a:xfrm>
                <a:off x="2160" y="2911"/>
                <a:ext cx="430" cy="218"/>
                <a:chOff x="3275" y="2680"/>
                <a:chExt cx="469" cy="289"/>
              </a:xfrm>
            </p:grpSpPr>
            <p:grpSp>
              <p:nvGrpSpPr>
                <p:cNvPr id="410" name="Group 436"/>
                <p:cNvGrpSpPr>
                  <a:grpSpLocks/>
                </p:cNvGrpSpPr>
                <p:nvPr/>
              </p:nvGrpSpPr>
              <p:grpSpPr bwMode="auto">
                <a:xfrm>
                  <a:off x="3275" y="2680"/>
                  <a:ext cx="276" cy="289"/>
                  <a:chOff x="2294" y="541"/>
                  <a:chExt cx="241" cy="249"/>
                </a:xfrm>
              </p:grpSpPr>
              <p:sp>
                <p:nvSpPr>
                  <p:cNvPr id="412" name="Oval 437"/>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13" name="Oval 438"/>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14" name="Oval 439"/>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15" name="Oval 440"/>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16" name="Oval 441"/>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17" name="Oval 442"/>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18" name="Oval 443"/>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19" name="Oval 444"/>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20" name="Oval 445"/>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21" name="Oval 446"/>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422" name="Oval 447"/>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423" name="Oval 448"/>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411" name="Picture 449"/>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pic>
            <p:nvPicPr>
              <p:cNvPr id="404" name="Picture 450" descr="PL 3000 - right icon"/>
              <p:cNvPicPr>
                <a:picLocks noChangeAspect="1" noChangeArrowheads="1"/>
              </p:cNvPicPr>
              <p:nvPr/>
            </p:nvPicPr>
            <p:blipFill>
              <a:blip r:embed="rId3"/>
              <a:srcRect/>
              <a:stretch>
                <a:fillRect/>
              </a:stretch>
            </p:blipFill>
            <p:spPr bwMode="auto">
              <a:xfrm>
                <a:off x="1373" y="2467"/>
                <a:ext cx="217" cy="173"/>
              </a:xfrm>
              <a:prstGeom prst="rect">
                <a:avLst/>
              </a:prstGeom>
              <a:noFill/>
              <a:ln w="9525">
                <a:noFill/>
                <a:miter lim="800000"/>
                <a:headEnd/>
                <a:tailEnd/>
              </a:ln>
            </p:spPr>
          </p:pic>
          <p:sp>
            <p:nvSpPr>
              <p:cNvPr id="405" name="Text Box 451"/>
              <p:cNvSpPr txBox="1">
                <a:spLocks noChangeArrowheads="1"/>
              </p:cNvSpPr>
              <p:nvPr/>
            </p:nvSpPr>
            <p:spPr bwMode="auto">
              <a:xfrm>
                <a:off x="672" y="2976"/>
                <a:ext cx="514" cy="251"/>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CDNN</a:t>
                </a:r>
              </a:p>
            </p:txBody>
          </p:sp>
          <p:sp>
            <p:nvSpPr>
              <p:cNvPr id="406" name="Text Box 452"/>
              <p:cNvSpPr txBox="1">
                <a:spLocks noChangeArrowheads="1"/>
              </p:cNvSpPr>
              <p:nvPr/>
            </p:nvSpPr>
            <p:spPr bwMode="auto">
              <a:xfrm>
                <a:off x="1584" y="3072"/>
                <a:ext cx="415" cy="251"/>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407" name="Text Box 453"/>
              <p:cNvSpPr txBox="1">
                <a:spLocks noChangeArrowheads="1"/>
              </p:cNvSpPr>
              <p:nvPr/>
            </p:nvSpPr>
            <p:spPr bwMode="auto">
              <a:xfrm>
                <a:off x="2534" y="2911"/>
                <a:ext cx="458" cy="250"/>
              </a:xfrm>
              <a:prstGeom prst="rect">
                <a:avLst/>
              </a:prstGeom>
              <a:noFill/>
              <a:ln w="9525" algn="ctr">
                <a:noFill/>
                <a:miter lim="800000"/>
                <a:headEnd/>
                <a:tailEnd/>
              </a:ln>
              <a:effectLst/>
            </p:spPr>
            <p:txBody>
              <a:bodyPr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408" name="Text Box 454"/>
              <p:cNvSpPr txBox="1">
                <a:spLocks noChangeArrowheads="1"/>
              </p:cNvSpPr>
              <p:nvPr/>
            </p:nvSpPr>
            <p:spPr bwMode="auto">
              <a:xfrm>
                <a:off x="1542" y="2448"/>
                <a:ext cx="272" cy="184"/>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a:solidFill>
                      <a:srgbClr val="003366"/>
                    </a:solidFill>
                    <a:effectLst>
                      <a:outerShdw blurRad="38100" dist="38100" dir="2700000" algn="tl">
                        <a:srgbClr val="C0C0C0"/>
                      </a:outerShdw>
                    </a:effectLst>
                    <a:ea typeface="华文细黑" pitchFamily="2" charset="-122"/>
                  </a:rPr>
                  <a:t>NM</a:t>
                </a:r>
              </a:p>
            </p:txBody>
          </p:sp>
          <p:sp>
            <p:nvSpPr>
              <p:cNvPr id="409" name="Text Box 455"/>
              <p:cNvSpPr txBox="1">
                <a:spLocks noChangeArrowheads="1"/>
              </p:cNvSpPr>
              <p:nvPr/>
            </p:nvSpPr>
            <p:spPr bwMode="auto">
              <a:xfrm>
                <a:off x="1297" y="2688"/>
                <a:ext cx="552" cy="328"/>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2000" dirty="0">
                    <a:solidFill>
                      <a:srgbClr val="003366"/>
                    </a:solidFill>
                    <a:effectLst>
                      <a:outerShdw blurRad="38100" dist="38100" dir="2700000" algn="tl">
                        <a:srgbClr val="C0C0C0"/>
                      </a:outerShdw>
                    </a:effectLst>
                    <a:ea typeface="华文细黑" pitchFamily="2" charset="-122"/>
                  </a:rPr>
                  <a:t>HMS</a:t>
                </a:r>
              </a:p>
            </p:txBody>
          </p:sp>
        </p:grpSp>
        <p:sp>
          <p:nvSpPr>
            <p:cNvPr id="90" name="Oval 458"/>
            <p:cNvSpPr>
              <a:spLocks noChangeArrowheads="1"/>
            </p:cNvSpPr>
            <p:nvPr/>
          </p:nvSpPr>
          <p:spPr bwMode="auto">
            <a:xfrm>
              <a:off x="614228" y="4724002"/>
              <a:ext cx="3355975" cy="677862"/>
            </a:xfrm>
            <a:prstGeom prst="ellipse">
              <a:avLst/>
            </a:prstGeom>
            <a:solidFill>
              <a:schemeClr val="bg1">
                <a:alpha val="50195"/>
              </a:schemeClr>
            </a:solidFill>
            <a:ln w="57150">
              <a:solidFill>
                <a:srgbClr val="9966FF">
                  <a:alpha val="50195"/>
                </a:srgbClr>
              </a:solidFill>
              <a:round/>
              <a:headEnd/>
              <a:tailEnd/>
            </a:ln>
          </p:spPr>
          <p:txBody>
            <a:bodyPr wrap="none" lIns="91429" tIns="17998" rIns="91429" bIns="17998" anchor="ctr"/>
            <a:lstStyle/>
            <a:p>
              <a:pPr algn="l"/>
              <a:endParaRPr lang="zh-CN" altLang="en-US">
                <a:solidFill>
                  <a:schemeClr val="tx1"/>
                </a:solidFill>
              </a:endParaRPr>
            </a:p>
          </p:txBody>
        </p:sp>
        <p:grpSp>
          <p:nvGrpSpPr>
            <p:cNvPr id="91" name="Group 459"/>
            <p:cNvGrpSpPr>
              <a:grpSpLocks/>
            </p:cNvGrpSpPr>
            <p:nvPr/>
          </p:nvGrpSpPr>
          <p:grpSpPr bwMode="auto">
            <a:xfrm>
              <a:off x="680903" y="5135164"/>
              <a:ext cx="566737" cy="257175"/>
              <a:chOff x="3275" y="2682"/>
              <a:chExt cx="469" cy="289"/>
            </a:xfrm>
          </p:grpSpPr>
          <p:grpSp>
            <p:nvGrpSpPr>
              <p:cNvPr id="386" name="Group 460"/>
              <p:cNvGrpSpPr>
                <a:grpSpLocks/>
              </p:cNvGrpSpPr>
              <p:nvPr/>
            </p:nvGrpSpPr>
            <p:grpSpPr bwMode="auto">
              <a:xfrm>
                <a:off x="3275" y="2680"/>
                <a:ext cx="276" cy="289"/>
                <a:chOff x="2294" y="541"/>
                <a:chExt cx="241" cy="249"/>
              </a:xfrm>
            </p:grpSpPr>
            <p:sp>
              <p:nvSpPr>
                <p:cNvPr id="388" name="Oval 461"/>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89" name="Oval 462"/>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90" name="Oval 463"/>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91" name="Oval 464"/>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92" name="Oval 465"/>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93" name="Oval 466"/>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94" name="Oval 467"/>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95" name="Oval 468"/>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96" name="Oval 469"/>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97" name="Oval 470"/>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98" name="Oval 471"/>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99" name="Oval 472"/>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387" name="Picture 473"/>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92" name="Group 474"/>
            <p:cNvGrpSpPr>
              <a:grpSpLocks/>
            </p:cNvGrpSpPr>
            <p:nvPr/>
          </p:nvGrpSpPr>
          <p:grpSpPr bwMode="auto">
            <a:xfrm>
              <a:off x="1944553" y="5279627"/>
              <a:ext cx="566737" cy="258762"/>
              <a:chOff x="3275" y="2682"/>
              <a:chExt cx="469" cy="289"/>
            </a:xfrm>
          </p:grpSpPr>
          <p:grpSp>
            <p:nvGrpSpPr>
              <p:cNvPr id="372" name="Group 475"/>
              <p:cNvGrpSpPr>
                <a:grpSpLocks/>
              </p:cNvGrpSpPr>
              <p:nvPr/>
            </p:nvGrpSpPr>
            <p:grpSpPr bwMode="auto">
              <a:xfrm>
                <a:off x="3275" y="2680"/>
                <a:ext cx="276" cy="289"/>
                <a:chOff x="2294" y="541"/>
                <a:chExt cx="241" cy="249"/>
              </a:xfrm>
            </p:grpSpPr>
            <p:sp>
              <p:nvSpPr>
                <p:cNvPr id="374"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75"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76"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77"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78"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79"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80"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81"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82"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83"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84"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85"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373"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93" name="Group 489"/>
            <p:cNvGrpSpPr>
              <a:grpSpLocks/>
            </p:cNvGrpSpPr>
            <p:nvPr/>
          </p:nvGrpSpPr>
          <p:grpSpPr bwMode="auto">
            <a:xfrm>
              <a:off x="3209790" y="5166914"/>
              <a:ext cx="568325" cy="257175"/>
              <a:chOff x="3275" y="2682"/>
              <a:chExt cx="469" cy="289"/>
            </a:xfrm>
          </p:grpSpPr>
          <p:grpSp>
            <p:nvGrpSpPr>
              <p:cNvPr id="358" name="Group 490"/>
              <p:cNvGrpSpPr>
                <a:grpSpLocks/>
              </p:cNvGrpSpPr>
              <p:nvPr/>
            </p:nvGrpSpPr>
            <p:grpSpPr bwMode="auto">
              <a:xfrm>
                <a:off x="3275" y="2680"/>
                <a:ext cx="276" cy="289"/>
                <a:chOff x="2294" y="541"/>
                <a:chExt cx="241" cy="249"/>
              </a:xfrm>
            </p:grpSpPr>
            <p:sp>
              <p:nvSpPr>
                <p:cNvPr id="360" name="Oval 491"/>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61" name="Oval 492"/>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62" name="Oval 493"/>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63" name="Oval 494"/>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64" name="Oval 495"/>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65" name="Oval 496"/>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66" name="Oval 497"/>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67" name="Oval 498"/>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68" name="Oval 499"/>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69" name="Oval 500"/>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70" name="Oval 501"/>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71" name="Oval 502"/>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359" name="Picture 503"/>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pic>
          <p:nvPicPr>
            <p:cNvPr id="94" name="Picture 504" descr="PL 3000 - right icon"/>
            <p:cNvPicPr>
              <a:picLocks noChangeAspect="1" noChangeArrowheads="1"/>
            </p:cNvPicPr>
            <p:nvPr/>
          </p:nvPicPr>
          <p:blipFill>
            <a:blip r:embed="rId3"/>
            <a:srcRect/>
            <a:stretch>
              <a:fillRect/>
            </a:stretch>
          </p:blipFill>
          <p:spPr bwMode="auto">
            <a:xfrm>
              <a:off x="1925503" y="4633514"/>
              <a:ext cx="285750" cy="203200"/>
            </a:xfrm>
            <a:prstGeom prst="rect">
              <a:avLst/>
            </a:prstGeom>
            <a:noFill/>
            <a:ln w="9525">
              <a:noFill/>
              <a:miter lim="800000"/>
              <a:headEnd/>
              <a:tailEnd/>
            </a:ln>
          </p:spPr>
        </p:pic>
        <p:sp>
          <p:nvSpPr>
            <p:cNvPr id="95" name="Text Box 505"/>
            <p:cNvSpPr txBox="1">
              <a:spLocks noChangeArrowheads="1"/>
            </p:cNvSpPr>
            <p:nvPr/>
          </p:nvSpPr>
          <p:spPr bwMode="auto">
            <a:xfrm>
              <a:off x="1247640" y="5232002"/>
              <a:ext cx="547688" cy="295275"/>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96" name="Text Box 506"/>
            <p:cNvSpPr txBox="1">
              <a:spLocks noChangeArrowheads="1"/>
            </p:cNvSpPr>
            <p:nvPr/>
          </p:nvSpPr>
          <p:spPr bwMode="auto">
            <a:xfrm>
              <a:off x="2450965" y="5344714"/>
              <a:ext cx="547688" cy="295275"/>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97" name="Text Box 507"/>
            <p:cNvSpPr txBox="1">
              <a:spLocks noChangeArrowheads="1"/>
            </p:cNvSpPr>
            <p:nvPr/>
          </p:nvSpPr>
          <p:spPr bwMode="auto">
            <a:xfrm>
              <a:off x="3701915" y="5157389"/>
              <a:ext cx="598488" cy="293688"/>
            </a:xfrm>
            <a:prstGeom prst="rect">
              <a:avLst/>
            </a:prstGeom>
            <a:noFill/>
            <a:ln w="9525" algn="ctr">
              <a:noFill/>
              <a:miter lim="800000"/>
              <a:headEnd/>
              <a:tailEnd/>
            </a:ln>
            <a:effectLst/>
          </p:spPr>
          <p:txBody>
            <a:bodyPr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98" name="Text Box 508"/>
            <p:cNvSpPr txBox="1">
              <a:spLocks noChangeArrowheads="1"/>
            </p:cNvSpPr>
            <p:nvPr/>
          </p:nvSpPr>
          <p:spPr bwMode="auto">
            <a:xfrm>
              <a:off x="2147753" y="4611289"/>
              <a:ext cx="360362" cy="215900"/>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NM</a:t>
              </a:r>
            </a:p>
          </p:txBody>
        </p:sp>
        <p:sp>
          <p:nvSpPr>
            <p:cNvPr id="99" name="Text Box 509"/>
            <p:cNvSpPr txBox="1">
              <a:spLocks noChangeArrowheads="1"/>
            </p:cNvSpPr>
            <p:nvPr/>
          </p:nvSpPr>
          <p:spPr bwMode="auto">
            <a:xfrm>
              <a:off x="2069965" y="4893864"/>
              <a:ext cx="714375" cy="387350"/>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2000" dirty="0">
                  <a:solidFill>
                    <a:srgbClr val="003366"/>
                  </a:solidFill>
                  <a:effectLst>
                    <a:outerShdw blurRad="38100" dist="38100" dir="2700000" algn="tl">
                      <a:srgbClr val="C0C0C0"/>
                    </a:outerShdw>
                  </a:effectLst>
                  <a:ea typeface="华文细黑" pitchFamily="2" charset="-122"/>
                </a:rPr>
                <a:t>EMS</a:t>
              </a:r>
            </a:p>
          </p:txBody>
        </p:sp>
        <p:sp>
          <p:nvSpPr>
            <p:cNvPr id="100" name="Line 510"/>
            <p:cNvSpPr>
              <a:spLocks noChangeShapeType="1"/>
            </p:cNvSpPr>
            <p:nvPr/>
          </p:nvSpPr>
          <p:spPr bwMode="auto">
            <a:xfrm flipH="1">
              <a:off x="1071428" y="2579289"/>
              <a:ext cx="1392237" cy="1185863"/>
            </a:xfrm>
            <a:prstGeom prst="line">
              <a:avLst/>
            </a:prstGeom>
            <a:noFill/>
            <a:ln w="38100">
              <a:solidFill>
                <a:schemeClr val="tx1"/>
              </a:solidFill>
              <a:round/>
              <a:headEnd/>
              <a:tailEnd type="triangle" w="med" len="med"/>
            </a:ln>
          </p:spPr>
          <p:txBody>
            <a:bodyPr/>
            <a:lstStyle/>
            <a:p>
              <a:endParaRPr lang="zh-CN" altLang="en-US"/>
            </a:p>
          </p:txBody>
        </p:sp>
        <p:sp>
          <p:nvSpPr>
            <p:cNvPr id="101" name="Line 511"/>
            <p:cNvSpPr>
              <a:spLocks noChangeShapeType="1"/>
            </p:cNvSpPr>
            <p:nvPr/>
          </p:nvSpPr>
          <p:spPr bwMode="auto">
            <a:xfrm flipH="1">
              <a:off x="3539990" y="2692002"/>
              <a:ext cx="696913" cy="1016000"/>
            </a:xfrm>
            <a:prstGeom prst="line">
              <a:avLst/>
            </a:prstGeom>
            <a:noFill/>
            <a:ln w="38100">
              <a:solidFill>
                <a:schemeClr val="tx1"/>
              </a:solidFill>
              <a:round/>
              <a:headEnd/>
              <a:tailEnd type="triangle" w="med" len="med"/>
            </a:ln>
          </p:spPr>
          <p:txBody>
            <a:bodyPr/>
            <a:lstStyle/>
            <a:p>
              <a:endParaRPr lang="zh-CN" altLang="en-US"/>
            </a:p>
          </p:txBody>
        </p:sp>
        <p:sp>
          <p:nvSpPr>
            <p:cNvPr id="103" name="Line 512"/>
            <p:cNvSpPr>
              <a:spLocks noChangeShapeType="1"/>
            </p:cNvSpPr>
            <p:nvPr/>
          </p:nvSpPr>
          <p:spPr bwMode="auto">
            <a:xfrm flipH="1">
              <a:off x="3666990" y="2636439"/>
              <a:ext cx="2279650" cy="1128713"/>
            </a:xfrm>
            <a:prstGeom prst="line">
              <a:avLst/>
            </a:prstGeom>
            <a:noFill/>
            <a:ln w="38100">
              <a:solidFill>
                <a:schemeClr val="tx1"/>
              </a:solidFill>
              <a:round/>
              <a:headEnd/>
              <a:tailEnd type="triangle" w="med" len="med"/>
            </a:ln>
          </p:spPr>
          <p:txBody>
            <a:bodyPr/>
            <a:lstStyle/>
            <a:p>
              <a:endParaRPr lang="zh-CN" altLang="en-US"/>
            </a:p>
          </p:txBody>
        </p:sp>
        <p:sp>
          <p:nvSpPr>
            <p:cNvPr id="107" name="Line 513"/>
            <p:cNvSpPr>
              <a:spLocks noChangeShapeType="1"/>
            </p:cNvSpPr>
            <p:nvPr/>
          </p:nvSpPr>
          <p:spPr bwMode="auto">
            <a:xfrm flipH="1">
              <a:off x="820603" y="3990577"/>
              <a:ext cx="187325" cy="1128712"/>
            </a:xfrm>
            <a:prstGeom prst="line">
              <a:avLst/>
            </a:prstGeom>
            <a:noFill/>
            <a:ln w="38100">
              <a:solidFill>
                <a:schemeClr val="tx1"/>
              </a:solidFill>
              <a:round/>
              <a:headEnd/>
              <a:tailEnd type="triangle" w="med" len="med"/>
            </a:ln>
          </p:spPr>
          <p:txBody>
            <a:bodyPr/>
            <a:lstStyle/>
            <a:p>
              <a:endParaRPr lang="zh-CN" altLang="en-US"/>
            </a:p>
          </p:txBody>
        </p:sp>
        <p:sp>
          <p:nvSpPr>
            <p:cNvPr id="109" name="Line 514"/>
            <p:cNvSpPr>
              <a:spLocks noChangeShapeType="1"/>
            </p:cNvSpPr>
            <p:nvPr/>
          </p:nvSpPr>
          <p:spPr bwMode="auto">
            <a:xfrm>
              <a:off x="1133340" y="3990577"/>
              <a:ext cx="1014413" cy="1298575"/>
            </a:xfrm>
            <a:prstGeom prst="line">
              <a:avLst/>
            </a:prstGeom>
            <a:noFill/>
            <a:ln w="38100">
              <a:solidFill>
                <a:schemeClr val="tx1"/>
              </a:solidFill>
              <a:round/>
              <a:headEnd/>
              <a:tailEnd type="triangle" w="med" len="med"/>
            </a:ln>
          </p:spPr>
          <p:txBody>
            <a:bodyPr/>
            <a:lstStyle/>
            <a:p>
              <a:endParaRPr lang="zh-CN" altLang="en-US"/>
            </a:p>
          </p:txBody>
        </p:sp>
        <p:sp>
          <p:nvSpPr>
            <p:cNvPr id="112" name="Line 515"/>
            <p:cNvSpPr>
              <a:spLocks noChangeShapeType="1"/>
            </p:cNvSpPr>
            <p:nvPr/>
          </p:nvSpPr>
          <p:spPr bwMode="auto">
            <a:xfrm>
              <a:off x="1323840" y="3990577"/>
              <a:ext cx="2027238" cy="1128712"/>
            </a:xfrm>
            <a:prstGeom prst="line">
              <a:avLst/>
            </a:prstGeom>
            <a:noFill/>
            <a:ln w="38100">
              <a:solidFill>
                <a:schemeClr val="tx1"/>
              </a:solidFill>
              <a:round/>
              <a:headEnd/>
              <a:tailEnd type="triangle" w="med" len="med"/>
            </a:ln>
          </p:spPr>
          <p:txBody>
            <a:bodyPr/>
            <a:lstStyle/>
            <a:p>
              <a:endParaRPr lang="zh-CN" altLang="en-US"/>
            </a:p>
          </p:txBody>
        </p:sp>
        <p:sp>
          <p:nvSpPr>
            <p:cNvPr id="114" name="Oval 458"/>
            <p:cNvSpPr>
              <a:spLocks noChangeArrowheads="1"/>
            </p:cNvSpPr>
            <p:nvPr/>
          </p:nvSpPr>
          <p:spPr bwMode="auto">
            <a:xfrm>
              <a:off x="5146540" y="4674789"/>
              <a:ext cx="3357563" cy="677863"/>
            </a:xfrm>
            <a:prstGeom prst="ellipse">
              <a:avLst/>
            </a:prstGeom>
            <a:solidFill>
              <a:schemeClr val="bg1">
                <a:alpha val="50195"/>
              </a:schemeClr>
            </a:solidFill>
            <a:ln w="57150">
              <a:solidFill>
                <a:srgbClr val="9966FF">
                  <a:alpha val="50195"/>
                </a:srgbClr>
              </a:solidFill>
              <a:round/>
              <a:headEnd/>
              <a:tailEnd/>
            </a:ln>
          </p:spPr>
          <p:txBody>
            <a:bodyPr wrap="none" lIns="91429" tIns="17998" rIns="91429" bIns="17998" anchor="ctr"/>
            <a:lstStyle/>
            <a:p>
              <a:pPr algn="l"/>
              <a:endParaRPr lang="zh-CN" altLang="en-US">
                <a:solidFill>
                  <a:schemeClr val="tx1"/>
                </a:solidFill>
              </a:endParaRPr>
            </a:p>
          </p:txBody>
        </p:sp>
        <p:grpSp>
          <p:nvGrpSpPr>
            <p:cNvPr id="115" name="Group 459"/>
            <p:cNvGrpSpPr>
              <a:grpSpLocks/>
            </p:cNvGrpSpPr>
            <p:nvPr/>
          </p:nvGrpSpPr>
          <p:grpSpPr bwMode="auto">
            <a:xfrm>
              <a:off x="5213215" y="5084364"/>
              <a:ext cx="566738" cy="258763"/>
              <a:chOff x="3275" y="2682"/>
              <a:chExt cx="469" cy="289"/>
            </a:xfrm>
          </p:grpSpPr>
          <p:grpSp>
            <p:nvGrpSpPr>
              <p:cNvPr id="344" name="Group 460"/>
              <p:cNvGrpSpPr>
                <a:grpSpLocks/>
              </p:cNvGrpSpPr>
              <p:nvPr/>
            </p:nvGrpSpPr>
            <p:grpSpPr bwMode="auto">
              <a:xfrm>
                <a:off x="3275" y="2678"/>
                <a:ext cx="276" cy="289"/>
                <a:chOff x="2294" y="541"/>
                <a:chExt cx="241" cy="249"/>
              </a:xfrm>
            </p:grpSpPr>
            <p:sp>
              <p:nvSpPr>
                <p:cNvPr id="346" name="Oval 461"/>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47" name="Oval 462"/>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48" name="Oval 463"/>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49" name="Oval 464"/>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50" name="Oval 465"/>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51" name="Oval 466"/>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52" name="Oval 467"/>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53" name="Oval 468"/>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54" name="Oval 469"/>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55" name="Oval 470"/>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56" name="Oval 471"/>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57" name="Oval 472"/>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345" name="Picture 473"/>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116" name="Group 474"/>
            <p:cNvGrpSpPr>
              <a:grpSpLocks/>
            </p:cNvGrpSpPr>
            <p:nvPr/>
          </p:nvGrpSpPr>
          <p:grpSpPr bwMode="auto">
            <a:xfrm>
              <a:off x="6476865" y="5230414"/>
              <a:ext cx="566738" cy="257175"/>
              <a:chOff x="3275" y="2682"/>
              <a:chExt cx="469" cy="289"/>
            </a:xfrm>
          </p:grpSpPr>
          <p:grpSp>
            <p:nvGrpSpPr>
              <p:cNvPr id="330" name="Group 475"/>
              <p:cNvGrpSpPr>
                <a:grpSpLocks/>
              </p:cNvGrpSpPr>
              <p:nvPr/>
            </p:nvGrpSpPr>
            <p:grpSpPr bwMode="auto">
              <a:xfrm>
                <a:off x="3275" y="2678"/>
                <a:ext cx="276" cy="289"/>
                <a:chOff x="2294" y="541"/>
                <a:chExt cx="241" cy="249"/>
              </a:xfrm>
            </p:grpSpPr>
            <p:sp>
              <p:nvSpPr>
                <p:cNvPr id="332"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33"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34"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35"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36"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37"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38"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39"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40"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41"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42"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43"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331"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117" name="Group 489"/>
            <p:cNvGrpSpPr>
              <a:grpSpLocks/>
            </p:cNvGrpSpPr>
            <p:nvPr/>
          </p:nvGrpSpPr>
          <p:grpSpPr bwMode="auto">
            <a:xfrm>
              <a:off x="7743690" y="5117702"/>
              <a:ext cx="566738" cy="257175"/>
              <a:chOff x="3275" y="2682"/>
              <a:chExt cx="469" cy="289"/>
            </a:xfrm>
          </p:grpSpPr>
          <p:grpSp>
            <p:nvGrpSpPr>
              <p:cNvPr id="316" name="Group 490"/>
              <p:cNvGrpSpPr>
                <a:grpSpLocks/>
              </p:cNvGrpSpPr>
              <p:nvPr/>
            </p:nvGrpSpPr>
            <p:grpSpPr bwMode="auto">
              <a:xfrm>
                <a:off x="3275" y="2678"/>
                <a:ext cx="276" cy="289"/>
                <a:chOff x="2294" y="541"/>
                <a:chExt cx="241" cy="249"/>
              </a:xfrm>
            </p:grpSpPr>
            <p:sp>
              <p:nvSpPr>
                <p:cNvPr id="318" name="Oval 491"/>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19" name="Oval 492"/>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20" name="Oval 493"/>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21" name="Oval 494"/>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22" name="Oval 495"/>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23" name="Oval 496"/>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24" name="Oval 497"/>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25" name="Oval 498"/>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26" name="Oval 499"/>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27" name="Oval 500"/>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28" name="Oval 501"/>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29" name="Oval 502"/>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317" name="Picture 503"/>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pic>
          <p:nvPicPr>
            <p:cNvPr id="118" name="Picture 504" descr="PL 3000 - right icon"/>
            <p:cNvPicPr>
              <a:picLocks noChangeAspect="1" noChangeArrowheads="1"/>
            </p:cNvPicPr>
            <p:nvPr/>
          </p:nvPicPr>
          <p:blipFill>
            <a:blip r:embed="rId3"/>
            <a:srcRect/>
            <a:stretch>
              <a:fillRect/>
            </a:stretch>
          </p:blipFill>
          <p:spPr bwMode="auto">
            <a:xfrm>
              <a:off x="6457815" y="4584302"/>
              <a:ext cx="287338" cy="203200"/>
            </a:xfrm>
            <a:prstGeom prst="rect">
              <a:avLst/>
            </a:prstGeom>
            <a:noFill/>
            <a:ln w="9525">
              <a:noFill/>
              <a:miter lim="800000"/>
              <a:headEnd/>
              <a:tailEnd/>
            </a:ln>
          </p:spPr>
        </p:pic>
        <p:sp>
          <p:nvSpPr>
            <p:cNvPr id="119" name="Text Box 505"/>
            <p:cNvSpPr txBox="1">
              <a:spLocks noChangeArrowheads="1"/>
            </p:cNvSpPr>
            <p:nvPr/>
          </p:nvSpPr>
          <p:spPr bwMode="auto">
            <a:xfrm>
              <a:off x="5779953" y="5182789"/>
              <a:ext cx="547687" cy="295275"/>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120" name="Text Box 506"/>
            <p:cNvSpPr txBox="1">
              <a:spLocks noChangeArrowheads="1"/>
            </p:cNvSpPr>
            <p:nvPr/>
          </p:nvSpPr>
          <p:spPr bwMode="auto">
            <a:xfrm>
              <a:off x="6983278" y="5295502"/>
              <a:ext cx="547687" cy="295275"/>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121" name="Text Box 507"/>
            <p:cNvSpPr txBox="1">
              <a:spLocks noChangeArrowheads="1"/>
            </p:cNvSpPr>
            <p:nvPr/>
          </p:nvSpPr>
          <p:spPr bwMode="auto">
            <a:xfrm>
              <a:off x="8235815" y="5108177"/>
              <a:ext cx="620713" cy="293687"/>
            </a:xfrm>
            <a:prstGeom prst="rect">
              <a:avLst/>
            </a:prstGeom>
            <a:noFill/>
            <a:ln w="9525" algn="ctr">
              <a:noFill/>
              <a:miter lim="800000"/>
              <a:headEnd/>
              <a:tailEnd/>
            </a:ln>
            <a:effectLst/>
          </p:spPr>
          <p:txBody>
            <a:bodyPr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CDN</a:t>
              </a:r>
            </a:p>
          </p:txBody>
        </p:sp>
        <p:sp>
          <p:nvSpPr>
            <p:cNvPr id="122" name="Text Box 508"/>
            <p:cNvSpPr txBox="1">
              <a:spLocks noChangeArrowheads="1"/>
            </p:cNvSpPr>
            <p:nvPr/>
          </p:nvSpPr>
          <p:spPr bwMode="auto">
            <a:xfrm>
              <a:off x="6681653" y="4562077"/>
              <a:ext cx="358775" cy="215900"/>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1400" dirty="0">
                  <a:solidFill>
                    <a:srgbClr val="003366"/>
                  </a:solidFill>
                  <a:effectLst>
                    <a:outerShdw blurRad="38100" dist="38100" dir="2700000" algn="tl">
                      <a:srgbClr val="C0C0C0"/>
                    </a:outerShdw>
                  </a:effectLst>
                  <a:ea typeface="华文细黑" pitchFamily="2" charset="-122"/>
                </a:rPr>
                <a:t>NM</a:t>
              </a:r>
            </a:p>
          </p:txBody>
        </p:sp>
        <p:sp>
          <p:nvSpPr>
            <p:cNvPr id="123" name="Text Box 509"/>
            <p:cNvSpPr txBox="1">
              <a:spLocks noChangeArrowheads="1"/>
            </p:cNvSpPr>
            <p:nvPr/>
          </p:nvSpPr>
          <p:spPr bwMode="auto">
            <a:xfrm>
              <a:off x="6603865" y="4844652"/>
              <a:ext cx="714375" cy="387350"/>
            </a:xfrm>
            <a:prstGeom prst="rect">
              <a:avLst/>
            </a:prstGeom>
            <a:noFill/>
            <a:ln w="9525" algn="ctr">
              <a:noFill/>
              <a:miter lim="800000"/>
              <a:headEnd/>
              <a:tailEnd/>
            </a:ln>
            <a:effectLst/>
          </p:spPr>
          <p:txBody>
            <a:bodyPr wrap="none" lIns="78355" tIns="39177" rIns="78355" bIns="39177">
              <a:spAutoFit/>
            </a:bodyPr>
            <a:lstStyle/>
            <a:p>
              <a:pPr algn="l" defTabSz="784225" eaLnBrk="0" hangingPunct="0">
                <a:defRPr/>
              </a:pPr>
              <a:r>
                <a:rPr kumimoji="1" lang="en-US" altLang="zh-CN" sz="2000" dirty="0">
                  <a:solidFill>
                    <a:srgbClr val="003366"/>
                  </a:solidFill>
                  <a:effectLst>
                    <a:outerShdw blurRad="38100" dist="38100" dir="2700000" algn="tl">
                      <a:srgbClr val="C0C0C0"/>
                    </a:outerShdw>
                  </a:effectLst>
                  <a:ea typeface="华文细黑" pitchFamily="2" charset="-122"/>
                </a:rPr>
                <a:t>EMS</a:t>
              </a:r>
            </a:p>
          </p:txBody>
        </p:sp>
        <p:sp>
          <p:nvSpPr>
            <p:cNvPr id="124" name="TextBox 341"/>
            <p:cNvSpPr txBox="1">
              <a:spLocks noChangeArrowheads="1"/>
            </p:cNvSpPr>
            <p:nvPr/>
          </p:nvSpPr>
          <p:spPr bwMode="auto">
            <a:xfrm>
              <a:off x="639628" y="5560614"/>
              <a:ext cx="431800" cy="555625"/>
            </a:xfrm>
            <a:prstGeom prst="rect">
              <a:avLst/>
            </a:prstGeom>
            <a:noFill/>
            <a:ln w="9525">
              <a:noFill/>
              <a:miter lim="800000"/>
              <a:headEnd/>
              <a:tailEnd/>
            </a:ln>
          </p:spPr>
          <p:txBody>
            <a:bodyPr vert="eaVert">
              <a:spAutoFit/>
            </a:bodyPr>
            <a:lstStyle/>
            <a:p>
              <a:pPr algn="l"/>
              <a:r>
                <a:rPr lang="en-US" altLang="zh-CN">
                  <a:solidFill>
                    <a:schemeClr val="tx1"/>
                  </a:solidFill>
                </a:rPr>
                <a:t>…</a:t>
              </a:r>
              <a:endParaRPr lang="zh-CN" altLang="en-US">
                <a:solidFill>
                  <a:schemeClr val="tx1"/>
                </a:solidFill>
              </a:endParaRPr>
            </a:p>
          </p:txBody>
        </p:sp>
        <p:sp>
          <p:nvSpPr>
            <p:cNvPr id="126" name="TextBox 342"/>
            <p:cNvSpPr txBox="1">
              <a:spLocks noChangeArrowheads="1"/>
            </p:cNvSpPr>
            <p:nvPr/>
          </p:nvSpPr>
          <p:spPr bwMode="auto">
            <a:xfrm>
              <a:off x="2084253" y="5644752"/>
              <a:ext cx="430212" cy="554037"/>
            </a:xfrm>
            <a:prstGeom prst="rect">
              <a:avLst/>
            </a:prstGeom>
            <a:noFill/>
            <a:ln w="9525">
              <a:noFill/>
              <a:miter lim="800000"/>
              <a:headEnd/>
              <a:tailEnd/>
            </a:ln>
          </p:spPr>
          <p:txBody>
            <a:bodyPr vert="eaVert">
              <a:spAutoFit/>
            </a:bodyPr>
            <a:lstStyle/>
            <a:p>
              <a:pPr algn="l"/>
              <a:r>
                <a:rPr lang="en-US" altLang="zh-CN">
                  <a:solidFill>
                    <a:schemeClr val="tx1"/>
                  </a:solidFill>
                </a:rPr>
                <a:t>…</a:t>
              </a:r>
              <a:endParaRPr lang="zh-CN" altLang="en-US">
                <a:solidFill>
                  <a:schemeClr val="tx1"/>
                </a:solidFill>
              </a:endParaRPr>
            </a:p>
          </p:txBody>
        </p:sp>
        <p:sp>
          <p:nvSpPr>
            <p:cNvPr id="176" name="TextBox 341"/>
            <p:cNvSpPr txBox="1">
              <a:spLocks noChangeArrowheads="1"/>
            </p:cNvSpPr>
            <p:nvPr/>
          </p:nvSpPr>
          <p:spPr bwMode="auto">
            <a:xfrm>
              <a:off x="3351078" y="5560614"/>
              <a:ext cx="430212" cy="555625"/>
            </a:xfrm>
            <a:prstGeom prst="rect">
              <a:avLst/>
            </a:prstGeom>
            <a:noFill/>
            <a:ln w="9525">
              <a:noFill/>
              <a:miter lim="800000"/>
              <a:headEnd/>
              <a:tailEnd/>
            </a:ln>
          </p:spPr>
          <p:txBody>
            <a:bodyPr vert="eaVert">
              <a:spAutoFit/>
            </a:bodyPr>
            <a:lstStyle/>
            <a:p>
              <a:pPr algn="l"/>
              <a:r>
                <a:rPr lang="en-US" altLang="zh-CN">
                  <a:solidFill>
                    <a:schemeClr val="tx1"/>
                  </a:solidFill>
                </a:rPr>
                <a:t>…</a:t>
              </a:r>
              <a:endParaRPr lang="zh-CN" altLang="en-US">
                <a:solidFill>
                  <a:schemeClr val="tx1"/>
                </a:solidFill>
              </a:endParaRPr>
            </a:p>
          </p:txBody>
        </p:sp>
        <p:sp>
          <p:nvSpPr>
            <p:cNvPr id="177" name="Oval 458"/>
            <p:cNvSpPr>
              <a:spLocks noChangeArrowheads="1"/>
            </p:cNvSpPr>
            <p:nvPr/>
          </p:nvSpPr>
          <p:spPr bwMode="auto">
            <a:xfrm>
              <a:off x="565015" y="6060677"/>
              <a:ext cx="1508125" cy="198437"/>
            </a:xfrm>
            <a:prstGeom prst="ellipse">
              <a:avLst/>
            </a:prstGeom>
            <a:solidFill>
              <a:schemeClr val="bg1">
                <a:alpha val="50195"/>
              </a:schemeClr>
            </a:solidFill>
            <a:ln w="57150">
              <a:solidFill>
                <a:srgbClr val="9966FF">
                  <a:alpha val="50195"/>
                </a:srgbClr>
              </a:solidFill>
              <a:round/>
              <a:headEnd/>
              <a:tailEnd/>
            </a:ln>
          </p:spPr>
          <p:txBody>
            <a:bodyPr wrap="none" lIns="91429" tIns="17998" rIns="91429" bIns="17998" anchor="ctr"/>
            <a:lstStyle/>
            <a:p>
              <a:pPr algn="l"/>
              <a:endParaRPr lang="zh-CN" altLang="en-US">
                <a:solidFill>
                  <a:schemeClr val="tx1"/>
                </a:solidFill>
              </a:endParaRPr>
            </a:p>
          </p:txBody>
        </p:sp>
        <p:sp>
          <p:nvSpPr>
            <p:cNvPr id="178" name="Oval 458"/>
            <p:cNvSpPr>
              <a:spLocks noChangeArrowheads="1"/>
            </p:cNvSpPr>
            <p:nvPr/>
          </p:nvSpPr>
          <p:spPr bwMode="auto">
            <a:xfrm>
              <a:off x="2590665" y="6162277"/>
              <a:ext cx="1509713" cy="198437"/>
            </a:xfrm>
            <a:prstGeom prst="ellipse">
              <a:avLst/>
            </a:prstGeom>
            <a:solidFill>
              <a:schemeClr val="bg1">
                <a:alpha val="50195"/>
              </a:schemeClr>
            </a:solidFill>
            <a:ln w="57150">
              <a:solidFill>
                <a:srgbClr val="9966FF">
                  <a:alpha val="50195"/>
                </a:srgbClr>
              </a:solidFill>
              <a:round/>
              <a:headEnd/>
              <a:tailEnd/>
            </a:ln>
          </p:spPr>
          <p:txBody>
            <a:bodyPr wrap="none" lIns="91429" tIns="17998" rIns="91429" bIns="17998" anchor="ctr"/>
            <a:lstStyle/>
            <a:p>
              <a:pPr algn="l"/>
              <a:endParaRPr lang="zh-CN" altLang="en-US">
                <a:solidFill>
                  <a:schemeClr val="tx1"/>
                </a:solidFill>
              </a:endParaRPr>
            </a:p>
          </p:txBody>
        </p:sp>
        <p:sp>
          <p:nvSpPr>
            <p:cNvPr id="179" name="Oval 458"/>
            <p:cNvSpPr>
              <a:spLocks noChangeArrowheads="1"/>
            </p:cNvSpPr>
            <p:nvPr/>
          </p:nvSpPr>
          <p:spPr bwMode="auto">
            <a:xfrm>
              <a:off x="5643428" y="6079727"/>
              <a:ext cx="1509712" cy="198437"/>
            </a:xfrm>
            <a:prstGeom prst="ellipse">
              <a:avLst/>
            </a:prstGeom>
            <a:solidFill>
              <a:schemeClr val="bg1">
                <a:alpha val="50195"/>
              </a:schemeClr>
            </a:solidFill>
            <a:ln w="57150">
              <a:solidFill>
                <a:srgbClr val="9966FF">
                  <a:alpha val="50195"/>
                </a:srgbClr>
              </a:solidFill>
              <a:round/>
              <a:headEnd/>
              <a:tailEnd/>
            </a:ln>
          </p:spPr>
          <p:txBody>
            <a:bodyPr wrap="none" lIns="91429" tIns="17998" rIns="91429" bIns="17998" anchor="ctr"/>
            <a:lstStyle/>
            <a:p>
              <a:pPr algn="l"/>
              <a:endParaRPr lang="zh-CN" altLang="en-US">
                <a:solidFill>
                  <a:schemeClr val="tx1"/>
                </a:solidFill>
              </a:endParaRPr>
            </a:p>
          </p:txBody>
        </p:sp>
        <p:sp>
          <p:nvSpPr>
            <p:cNvPr id="180" name="Oval 458"/>
            <p:cNvSpPr>
              <a:spLocks noChangeArrowheads="1"/>
            </p:cNvSpPr>
            <p:nvPr/>
          </p:nvSpPr>
          <p:spPr bwMode="auto">
            <a:xfrm>
              <a:off x="7556365" y="5949552"/>
              <a:ext cx="1509713" cy="200025"/>
            </a:xfrm>
            <a:prstGeom prst="ellipse">
              <a:avLst/>
            </a:prstGeom>
            <a:solidFill>
              <a:schemeClr val="bg1">
                <a:alpha val="50195"/>
              </a:schemeClr>
            </a:solidFill>
            <a:ln w="57150">
              <a:solidFill>
                <a:srgbClr val="9966FF">
                  <a:alpha val="50195"/>
                </a:srgbClr>
              </a:solidFill>
              <a:round/>
              <a:headEnd/>
              <a:tailEnd/>
            </a:ln>
          </p:spPr>
          <p:txBody>
            <a:bodyPr wrap="none" lIns="91429" tIns="17998" rIns="91429" bIns="17998" anchor="ctr"/>
            <a:lstStyle/>
            <a:p>
              <a:pPr algn="l"/>
              <a:endParaRPr lang="zh-CN" altLang="en-US">
                <a:solidFill>
                  <a:schemeClr val="tx1"/>
                </a:solidFill>
              </a:endParaRPr>
            </a:p>
          </p:txBody>
        </p:sp>
        <p:sp>
          <p:nvSpPr>
            <p:cNvPr id="181" name="TextBox 341"/>
            <p:cNvSpPr txBox="1">
              <a:spLocks noChangeArrowheads="1"/>
            </p:cNvSpPr>
            <p:nvPr/>
          </p:nvSpPr>
          <p:spPr bwMode="auto">
            <a:xfrm>
              <a:off x="5427528" y="5478064"/>
              <a:ext cx="431800" cy="554038"/>
            </a:xfrm>
            <a:prstGeom prst="rect">
              <a:avLst/>
            </a:prstGeom>
            <a:noFill/>
            <a:ln w="9525">
              <a:noFill/>
              <a:miter lim="800000"/>
              <a:headEnd/>
              <a:tailEnd/>
            </a:ln>
          </p:spPr>
          <p:txBody>
            <a:bodyPr vert="eaVert">
              <a:spAutoFit/>
            </a:bodyPr>
            <a:lstStyle/>
            <a:p>
              <a:pPr algn="l"/>
              <a:r>
                <a:rPr lang="en-US" altLang="zh-CN">
                  <a:solidFill>
                    <a:schemeClr val="tx1"/>
                  </a:solidFill>
                </a:rPr>
                <a:t>…</a:t>
              </a:r>
              <a:endParaRPr lang="zh-CN" altLang="en-US">
                <a:solidFill>
                  <a:schemeClr val="tx1"/>
                </a:solidFill>
              </a:endParaRPr>
            </a:p>
          </p:txBody>
        </p:sp>
        <p:sp>
          <p:nvSpPr>
            <p:cNvPr id="182" name="TextBox 341"/>
            <p:cNvSpPr txBox="1">
              <a:spLocks noChangeArrowheads="1"/>
            </p:cNvSpPr>
            <p:nvPr/>
          </p:nvSpPr>
          <p:spPr bwMode="auto">
            <a:xfrm>
              <a:off x="6721340" y="5505052"/>
              <a:ext cx="431800" cy="555625"/>
            </a:xfrm>
            <a:prstGeom prst="rect">
              <a:avLst/>
            </a:prstGeom>
            <a:noFill/>
            <a:ln w="9525">
              <a:noFill/>
              <a:miter lim="800000"/>
              <a:headEnd/>
              <a:tailEnd/>
            </a:ln>
          </p:spPr>
          <p:txBody>
            <a:bodyPr vert="eaVert">
              <a:spAutoFit/>
            </a:bodyPr>
            <a:lstStyle/>
            <a:p>
              <a:pPr algn="l"/>
              <a:r>
                <a:rPr lang="en-US" altLang="zh-CN">
                  <a:solidFill>
                    <a:schemeClr val="tx1"/>
                  </a:solidFill>
                </a:rPr>
                <a:t>…</a:t>
              </a:r>
              <a:endParaRPr lang="zh-CN" altLang="en-US">
                <a:solidFill>
                  <a:schemeClr val="tx1"/>
                </a:solidFill>
              </a:endParaRPr>
            </a:p>
          </p:txBody>
        </p:sp>
        <p:sp>
          <p:nvSpPr>
            <p:cNvPr id="183" name="TextBox 341"/>
            <p:cNvSpPr txBox="1">
              <a:spLocks noChangeArrowheads="1"/>
            </p:cNvSpPr>
            <p:nvPr/>
          </p:nvSpPr>
          <p:spPr bwMode="auto">
            <a:xfrm>
              <a:off x="7880215" y="5435202"/>
              <a:ext cx="430213" cy="554037"/>
            </a:xfrm>
            <a:prstGeom prst="rect">
              <a:avLst/>
            </a:prstGeom>
            <a:noFill/>
            <a:ln w="9525">
              <a:noFill/>
              <a:miter lim="800000"/>
              <a:headEnd/>
              <a:tailEnd/>
            </a:ln>
          </p:spPr>
          <p:txBody>
            <a:bodyPr vert="eaVert">
              <a:spAutoFit/>
            </a:bodyPr>
            <a:lstStyle/>
            <a:p>
              <a:pPr algn="l"/>
              <a:r>
                <a:rPr lang="en-US" altLang="zh-CN">
                  <a:solidFill>
                    <a:schemeClr val="tx1"/>
                  </a:solidFill>
                </a:rPr>
                <a:t>…</a:t>
              </a:r>
              <a:endParaRPr lang="zh-CN" altLang="en-US">
                <a:solidFill>
                  <a:schemeClr val="tx1"/>
                </a:solidFill>
              </a:endParaRPr>
            </a:p>
          </p:txBody>
        </p:sp>
        <p:grpSp>
          <p:nvGrpSpPr>
            <p:cNvPr id="184" name="Group 474"/>
            <p:cNvGrpSpPr>
              <a:grpSpLocks/>
            </p:cNvGrpSpPr>
            <p:nvPr/>
          </p:nvGrpSpPr>
          <p:grpSpPr bwMode="auto">
            <a:xfrm>
              <a:off x="5859328" y="6116239"/>
              <a:ext cx="314325" cy="176213"/>
              <a:chOff x="3275" y="2682"/>
              <a:chExt cx="469" cy="289"/>
            </a:xfrm>
          </p:grpSpPr>
          <p:grpSp>
            <p:nvGrpSpPr>
              <p:cNvPr id="302" name="Group 475"/>
              <p:cNvGrpSpPr>
                <a:grpSpLocks/>
              </p:cNvGrpSpPr>
              <p:nvPr/>
            </p:nvGrpSpPr>
            <p:grpSpPr bwMode="auto">
              <a:xfrm>
                <a:off x="3275" y="2676"/>
                <a:ext cx="276" cy="289"/>
                <a:chOff x="2294" y="541"/>
                <a:chExt cx="241" cy="249"/>
              </a:xfrm>
            </p:grpSpPr>
            <p:sp>
              <p:nvSpPr>
                <p:cNvPr id="304"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05"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06"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07"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08"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09"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10"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11"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12"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13"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14"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15"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303"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185" name="Group 474"/>
            <p:cNvGrpSpPr>
              <a:grpSpLocks/>
            </p:cNvGrpSpPr>
            <p:nvPr/>
          </p:nvGrpSpPr>
          <p:grpSpPr bwMode="auto">
            <a:xfrm>
              <a:off x="6476865" y="6168627"/>
              <a:ext cx="315913" cy="176212"/>
              <a:chOff x="3275" y="2682"/>
              <a:chExt cx="469" cy="289"/>
            </a:xfrm>
          </p:grpSpPr>
          <p:grpSp>
            <p:nvGrpSpPr>
              <p:cNvPr id="288" name="Group 475"/>
              <p:cNvGrpSpPr>
                <a:grpSpLocks/>
              </p:cNvGrpSpPr>
              <p:nvPr/>
            </p:nvGrpSpPr>
            <p:grpSpPr bwMode="auto">
              <a:xfrm>
                <a:off x="3275" y="2674"/>
                <a:ext cx="276" cy="289"/>
                <a:chOff x="2294" y="541"/>
                <a:chExt cx="241" cy="249"/>
              </a:xfrm>
            </p:grpSpPr>
            <p:sp>
              <p:nvSpPr>
                <p:cNvPr id="290"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91"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92"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93"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94"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95"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96"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97"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98"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99"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300"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301"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289"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186" name="Group 474"/>
            <p:cNvGrpSpPr>
              <a:grpSpLocks/>
            </p:cNvGrpSpPr>
            <p:nvPr/>
          </p:nvGrpSpPr>
          <p:grpSpPr bwMode="auto">
            <a:xfrm>
              <a:off x="7815128" y="5965427"/>
              <a:ext cx="315912" cy="176212"/>
              <a:chOff x="3275" y="2682"/>
              <a:chExt cx="469" cy="289"/>
            </a:xfrm>
          </p:grpSpPr>
          <p:grpSp>
            <p:nvGrpSpPr>
              <p:cNvPr id="274" name="Group 475"/>
              <p:cNvGrpSpPr>
                <a:grpSpLocks/>
              </p:cNvGrpSpPr>
              <p:nvPr/>
            </p:nvGrpSpPr>
            <p:grpSpPr bwMode="auto">
              <a:xfrm>
                <a:off x="3275" y="2674"/>
                <a:ext cx="276" cy="289"/>
                <a:chOff x="2294" y="541"/>
                <a:chExt cx="241" cy="249"/>
              </a:xfrm>
            </p:grpSpPr>
            <p:sp>
              <p:nvSpPr>
                <p:cNvPr id="276"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77"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78"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79"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80"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81"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82"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83"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84"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85"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86"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87"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275"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187" name="Group 474"/>
            <p:cNvGrpSpPr>
              <a:grpSpLocks/>
            </p:cNvGrpSpPr>
            <p:nvPr/>
          </p:nvGrpSpPr>
          <p:grpSpPr bwMode="auto">
            <a:xfrm>
              <a:off x="8432665" y="6017814"/>
              <a:ext cx="315913" cy="176213"/>
              <a:chOff x="3275" y="2682"/>
              <a:chExt cx="469" cy="289"/>
            </a:xfrm>
          </p:grpSpPr>
          <p:grpSp>
            <p:nvGrpSpPr>
              <p:cNvPr id="260" name="Group 475"/>
              <p:cNvGrpSpPr>
                <a:grpSpLocks/>
              </p:cNvGrpSpPr>
              <p:nvPr/>
            </p:nvGrpSpPr>
            <p:grpSpPr bwMode="auto">
              <a:xfrm>
                <a:off x="3275" y="2672"/>
                <a:ext cx="276" cy="289"/>
                <a:chOff x="2294" y="541"/>
                <a:chExt cx="241" cy="249"/>
              </a:xfrm>
            </p:grpSpPr>
            <p:sp>
              <p:nvSpPr>
                <p:cNvPr id="262"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63"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64"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65"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66"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67"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68"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69"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70"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71"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72"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73"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261"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188" name="Group 474"/>
            <p:cNvGrpSpPr>
              <a:grpSpLocks/>
            </p:cNvGrpSpPr>
            <p:nvPr/>
          </p:nvGrpSpPr>
          <p:grpSpPr bwMode="auto">
            <a:xfrm>
              <a:off x="849178" y="6054327"/>
              <a:ext cx="315912" cy="176212"/>
              <a:chOff x="3275" y="2676"/>
              <a:chExt cx="469" cy="289"/>
            </a:xfrm>
          </p:grpSpPr>
          <p:grpSp>
            <p:nvGrpSpPr>
              <p:cNvPr id="246" name="Group 475"/>
              <p:cNvGrpSpPr>
                <a:grpSpLocks/>
              </p:cNvGrpSpPr>
              <p:nvPr/>
            </p:nvGrpSpPr>
            <p:grpSpPr bwMode="auto">
              <a:xfrm>
                <a:off x="3275" y="2674"/>
                <a:ext cx="276" cy="289"/>
                <a:chOff x="2294" y="541"/>
                <a:chExt cx="241" cy="249"/>
              </a:xfrm>
            </p:grpSpPr>
            <p:sp>
              <p:nvSpPr>
                <p:cNvPr id="248"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49"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50"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51"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52"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53"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54"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55"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56"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57"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58"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59"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247"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189" name="Group 474"/>
            <p:cNvGrpSpPr>
              <a:grpSpLocks/>
            </p:cNvGrpSpPr>
            <p:nvPr/>
          </p:nvGrpSpPr>
          <p:grpSpPr bwMode="auto">
            <a:xfrm>
              <a:off x="1468303" y="6105127"/>
              <a:ext cx="314325" cy="176212"/>
              <a:chOff x="3275" y="2674"/>
              <a:chExt cx="469" cy="289"/>
            </a:xfrm>
          </p:grpSpPr>
          <p:grpSp>
            <p:nvGrpSpPr>
              <p:cNvPr id="232" name="Group 475"/>
              <p:cNvGrpSpPr>
                <a:grpSpLocks/>
              </p:cNvGrpSpPr>
              <p:nvPr/>
            </p:nvGrpSpPr>
            <p:grpSpPr bwMode="auto">
              <a:xfrm>
                <a:off x="3275" y="2672"/>
                <a:ext cx="276" cy="289"/>
                <a:chOff x="2294" y="541"/>
                <a:chExt cx="241" cy="249"/>
              </a:xfrm>
            </p:grpSpPr>
            <p:sp>
              <p:nvSpPr>
                <p:cNvPr id="234"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35"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36"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37"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38"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39"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40"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41"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42"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43"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44"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45"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233"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190" name="Group 474"/>
            <p:cNvGrpSpPr>
              <a:grpSpLocks/>
            </p:cNvGrpSpPr>
            <p:nvPr/>
          </p:nvGrpSpPr>
          <p:grpSpPr bwMode="auto">
            <a:xfrm>
              <a:off x="2962140" y="6162277"/>
              <a:ext cx="315913" cy="176212"/>
              <a:chOff x="3275" y="2676"/>
              <a:chExt cx="469" cy="289"/>
            </a:xfrm>
          </p:grpSpPr>
          <p:grpSp>
            <p:nvGrpSpPr>
              <p:cNvPr id="211" name="Group 475"/>
              <p:cNvGrpSpPr>
                <a:grpSpLocks/>
              </p:cNvGrpSpPr>
              <p:nvPr/>
            </p:nvGrpSpPr>
            <p:grpSpPr bwMode="auto">
              <a:xfrm>
                <a:off x="3275" y="2674"/>
                <a:ext cx="276" cy="289"/>
                <a:chOff x="2294" y="541"/>
                <a:chExt cx="241" cy="249"/>
              </a:xfrm>
            </p:grpSpPr>
            <p:sp>
              <p:nvSpPr>
                <p:cNvPr id="213"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14"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15"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19"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20"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21"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22"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23"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26"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28"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30"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31"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212"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nvGrpSpPr>
            <p:cNvPr id="191" name="Group 474"/>
            <p:cNvGrpSpPr>
              <a:grpSpLocks/>
            </p:cNvGrpSpPr>
            <p:nvPr/>
          </p:nvGrpSpPr>
          <p:grpSpPr bwMode="auto">
            <a:xfrm>
              <a:off x="3581265" y="6213077"/>
              <a:ext cx="314325" cy="176212"/>
              <a:chOff x="3275" y="2674"/>
              <a:chExt cx="469" cy="289"/>
            </a:xfrm>
          </p:grpSpPr>
          <p:grpSp>
            <p:nvGrpSpPr>
              <p:cNvPr id="192" name="Group 475"/>
              <p:cNvGrpSpPr>
                <a:grpSpLocks/>
              </p:cNvGrpSpPr>
              <p:nvPr/>
            </p:nvGrpSpPr>
            <p:grpSpPr bwMode="auto">
              <a:xfrm>
                <a:off x="3275" y="2672"/>
                <a:ext cx="276" cy="289"/>
                <a:chOff x="2294" y="541"/>
                <a:chExt cx="241" cy="249"/>
              </a:xfrm>
            </p:grpSpPr>
            <p:sp>
              <p:nvSpPr>
                <p:cNvPr id="194" name="Oval 47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195" name="Oval 47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196" name="Oval 47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02" name="Oval 47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03" name="Oval 48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04" name="Oval 48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05" name="Oval 48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06" name="Oval 48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07" name="Oval 48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08" name="Oval 48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sp>
              <p:nvSpPr>
                <p:cNvPr id="209" name="Oval 48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a:solidFill>
                      <a:schemeClr val="tx1"/>
                    </a:solidFill>
                  </a:endParaRPr>
                </a:p>
              </p:txBody>
            </p:sp>
            <p:sp>
              <p:nvSpPr>
                <p:cNvPr id="210" name="Oval 48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a:solidFill>
                      <a:schemeClr val="tx1"/>
                    </a:solidFill>
                  </a:endParaRPr>
                </a:p>
              </p:txBody>
            </p:sp>
          </p:grpSp>
          <p:pic>
            <p:nvPicPr>
              <p:cNvPr id="193" name="Picture 488"/>
              <p:cNvPicPr>
                <a:picLocks noChangeAspect="1" noChangeArrowheads="1"/>
              </p:cNvPicPr>
              <p:nvPr/>
            </p:nvPicPr>
            <p:blipFill>
              <a:blip r:embed="rId10"/>
              <a:srcRect/>
              <a:stretch>
                <a:fillRect/>
              </a:stretch>
            </p:blipFill>
            <p:spPr bwMode="auto">
              <a:xfrm>
                <a:off x="3536" y="2720"/>
                <a:ext cx="208" cy="239"/>
              </a:xfrm>
              <a:prstGeom prst="rect">
                <a:avLst/>
              </a:prstGeom>
              <a:noFill/>
              <a:ln w="12700">
                <a:noFill/>
                <a:miter lim="800000"/>
                <a:headEnd/>
                <a:tailEnd/>
              </a:ln>
            </p:spPr>
          </p:pic>
        </p:grpSp>
      </p:grpSp>
      <p:sp>
        <p:nvSpPr>
          <p:cNvPr id="571" name="Rectangle 2"/>
          <p:cNvSpPr txBox="1">
            <a:spLocks noChangeArrowheads="1"/>
          </p:cNvSpPr>
          <p:nvPr/>
        </p:nvSpPr>
        <p:spPr bwMode="auto">
          <a:xfrm>
            <a:off x="5499046" y="5941245"/>
            <a:ext cx="3866866" cy="722715"/>
          </a:xfrm>
          <a:prstGeom prst="rect">
            <a:avLst/>
          </a:prstGeom>
          <a:noFill/>
          <a:ln w="9525">
            <a:noFill/>
            <a:miter lim="800000"/>
            <a:headEnd/>
            <a:tailEnd/>
          </a:ln>
        </p:spPr>
        <p:txBody>
          <a:bodyPr anchor="ctr"/>
          <a:lstStyle/>
          <a:p>
            <a:pPr algn="l">
              <a:defRPr/>
            </a:pPr>
            <a:r>
              <a:rPr lang="zh-CN" altLang="en-US" kern="0" dirty="0" smtClean="0">
                <a:solidFill>
                  <a:srgbClr val="000099"/>
                </a:solidFill>
                <a:latin typeface="微软雅黑" pitchFamily="34" charset="-122"/>
                <a:ea typeface="微软雅黑" pitchFamily="34" charset="-122"/>
                <a:cs typeface="+mj-cs"/>
              </a:rPr>
              <a:t>特点：电信</a:t>
            </a:r>
            <a:r>
              <a:rPr lang="zh-CN" altLang="en-US" kern="0" dirty="0">
                <a:solidFill>
                  <a:srgbClr val="000099"/>
                </a:solidFill>
                <a:latin typeface="微软雅黑" pitchFamily="34" charset="-122"/>
                <a:ea typeface="微软雅黑" pitchFamily="34" charset="-122"/>
                <a:cs typeface="+mj-cs"/>
              </a:rPr>
              <a:t>级容量、高扩展性</a:t>
            </a:r>
          </a:p>
        </p:txBody>
      </p:sp>
    </p:spTree>
    <p:extLst>
      <p:ext uri="{BB962C8B-B14F-4D97-AF65-F5344CB8AC3E}">
        <p14:creationId xmlns:p14="http://schemas.microsoft.com/office/powerpoint/2010/main" val="269647730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71805" y="148074"/>
            <a:ext cx="6671879" cy="335952"/>
          </a:xfrm>
        </p:spPr>
        <p:txBody>
          <a:bodyPr/>
          <a:lstStyle/>
          <a:p>
            <a:pPr algn="r"/>
            <a:r>
              <a:rPr lang="zh-CN" altLang="en-US" sz="2400" b="1" dirty="0"/>
              <a:t>公司概况</a:t>
            </a:r>
          </a:p>
          <a:p>
            <a:endParaRPr lang="zh-CN" altLang="en-US" sz="2400" dirty="0"/>
          </a:p>
        </p:txBody>
      </p:sp>
      <p:sp>
        <p:nvSpPr>
          <p:cNvPr id="3" name="灯片编号占位符 2"/>
          <p:cNvSpPr>
            <a:spLocks noGrp="1"/>
          </p:cNvSpPr>
          <p:nvPr>
            <p:ph type="sldNum" sz="quarter" idx="13"/>
          </p:nvPr>
        </p:nvSpPr>
        <p:spPr/>
        <p:txBody>
          <a:bodyPr/>
          <a:lstStyle/>
          <a:p>
            <a:fld id="{752A6C19-FA33-4538-AB63-58099611DA71}" type="slidenum">
              <a:rPr lang="zh-CN" altLang="en-US" smtClean="0"/>
              <a:t>2</a:t>
            </a:fld>
            <a:endParaRPr lang="zh-CN" altLang="en-US" dirty="0"/>
          </a:p>
        </p:txBody>
      </p:sp>
      <p:sp>
        <p:nvSpPr>
          <p:cNvPr id="4" name="直接连接符 17"/>
          <p:cNvSpPr>
            <a:spLocks noChangeShapeType="1"/>
          </p:cNvSpPr>
          <p:nvPr/>
        </p:nvSpPr>
        <p:spPr bwMode="auto">
          <a:xfrm rot="5400000">
            <a:off x="6213475" y="5209055"/>
            <a:ext cx="1588" cy="1588"/>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4"/>
          <p:cNvGrpSpPr>
            <a:grpSpLocks/>
          </p:cNvGrpSpPr>
          <p:nvPr/>
        </p:nvGrpSpPr>
        <p:grpSpPr bwMode="auto">
          <a:xfrm>
            <a:off x="1000125" y="2786530"/>
            <a:ext cx="6858000" cy="2136775"/>
            <a:chOff x="0" y="0"/>
            <a:chExt cx="6858000" cy="2143125"/>
          </a:xfrm>
        </p:grpSpPr>
        <p:sp>
          <p:nvSpPr>
            <p:cNvPr id="6" name="AutoShape 8"/>
            <p:cNvSpPr>
              <a:spLocks noChangeArrowheads="1"/>
            </p:cNvSpPr>
            <p:nvPr/>
          </p:nvSpPr>
          <p:spPr bwMode="auto">
            <a:xfrm>
              <a:off x="2071688" y="1643062"/>
              <a:ext cx="3430587" cy="500063"/>
            </a:xfrm>
            <a:prstGeom prst="flowChartAlternateProcess">
              <a:avLst/>
            </a:prstGeom>
            <a:solidFill>
              <a:srgbClr val="FF6600"/>
            </a:solidFill>
            <a:ln w="9525">
              <a:solidFill>
                <a:schemeClr val="folHlink"/>
              </a:solidFill>
              <a:miter lim="800000"/>
              <a:headEnd/>
              <a:tailEnd/>
            </a:ln>
          </p:spPr>
          <p:txBody>
            <a:bodyPr wrap="none" anchor="ctr"/>
            <a:lstStyle/>
            <a:p>
              <a:pPr algn="ctr"/>
              <a:r>
                <a:rPr lang="zh-CN" altLang="en-US" sz="2400" b="1">
                  <a:solidFill>
                    <a:schemeClr val="bg1"/>
                  </a:solidFill>
                  <a:latin typeface="微软雅黑" pitchFamily="34" charset="-122"/>
                  <a:ea typeface="微软雅黑" pitchFamily="34" charset="-122"/>
                  <a:sym typeface="微软雅黑" pitchFamily="34" charset="-122"/>
                </a:rPr>
                <a:t>卓 望 公 司 </a:t>
              </a:r>
              <a:endParaRPr lang="en-US" sz="2400" b="1">
                <a:solidFill>
                  <a:schemeClr val="bg1"/>
                </a:solidFill>
                <a:latin typeface="微软雅黑" pitchFamily="34" charset="-122"/>
                <a:ea typeface="微软雅黑" pitchFamily="34" charset="-122"/>
                <a:sym typeface="微软雅黑" pitchFamily="34" charset="-122"/>
              </a:endParaRPr>
            </a:p>
          </p:txBody>
        </p:sp>
        <p:sp>
          <p:nvSpPr>
            <p:cNvPr id="7" name="AutoShape 7"/>
            <p:cNvSpPr>
              <a:spLocks noChangeArrowheads="1"/>
            </p:cNvSpPr>
            <p:nvPr/>
          </p:nvSpPr>
          <p:spPr bwMode="auto">
            <a:xfrm>
              <a:off x="785813" y="714375"/>
              <a:ext cx="2070100" cy="428625"/>
            </a:xfrm>
            <a:prstGeom prst="flowChartAlternateProcess">
              <a:avLst/>
            </a:prstGeom>
            <a:solidFill>
              <a:srgbClr val="CCFFFF"/>
            </a:solidFill>
            <a:ln w="9525">
              <a:solidFill>
                <a:schemeClr val="folHlink"/>
              </a:solidFill>
              <a:miter lim="800000"/>
              <a:headEnd/>
              <a:tailEnd/>
            </a:ln>
          </p:spPr>
          <p:txBody>
            <a:bodyPr wrap="none" anchor="ctr"/>
            <a:lstStyle/>
            <a:p>
              <a:pPr algn="ctr"/>
              <a:r>
                <a:rPr lang="zh-CN" altLang="en-US" sz="1600">
                  <a:solidFill>
                    <a:srgbClr val="3F3F3F"/>
                  </a:solidFill>
                  <a:latin typeface="微软雅黑" pitchFamily="34" charset="-122"/>
                  <a:ea typeface="微软雅黑" pitchFamily="34" charset="-122"/>
                  <a:sym typeface="Times New Roman" pitchFamily="18" charset="0"/>
                </a:rPr>
                <a:t>中国移动有限公司</a:t>
              </a:r>
              <a:endParaRPr lang="zh-CN" altLang="en-US">
                <a:latin typeface="微软雅黑" pitchFamily="34" charset="-122"/>
                <a:ea typeface="微软雅黑" pitchFamily="34" charset="-122"/>
              </a:endParaRPr>
            </a:p>
          </p:txBody>
        </p:sp>
        <p:sp>
          <p:nvSpPr>
            <p:cNvPr id="8" name="AutoShape 11"/>
            <p:cNvSpPr>
              <a:spLocks noChangeArrowheads="1"/>
            </p:cNvSpPr>
            <p:nvPr/>
          </p:nvSpPr>
          <p:spPr bwMode="auto">
            <a:xfrm>
              <a:off x="5929313" y="714375"/>
              <a:ext cx="928687" cy="428625"/>
            </a:xfrm>
            <a:prstGeom prst="flowChartAlternateProcess">
              <a:avLst/>
            </a:prstGeom>
            <a:solidFill>
              <a:srgbClr val="CCFFFF"/>
            </a:solidFill>
            <a:ln w="9525">
              <a:solidFill>
                <a:schemeClr val="folHlink"/>
              </a:solidFill>
              <a:miter lim="800000"/>
              <a:headEnd/>
              <a:tailEnd/>
            </a:ln>
          </p:spPr>
          <p:txBody>
            <a:bodyPr wrap="none" anchor="ctr"/>
            <a:lstStyle/>
            <a:p>
              <a:pPr algn="ctr"/>
              <a:r>
                <a:rPr lang="en-US" altLang="zh-CN" sz="1600">
                  <a:solidFill>
                    <a:srgbClr val="3F3F3F"/>
                  </a:solidFill>
                  <a:latin typeface="微软雅黑" pitchFamily="34" charset="-122"/>
                  <a:ea typeface="微软雅黑" pitchFamily="34" charset="-122"/>
                  <a:sym typeface="Times New Roman" pitchFamily="18" charset="0"/>
                </a:rPr>
                <a:t>ASP</a:t>
              </a:r>
              <a:endParaRPr lang="zh-CN" altLang="en-US" sz="1600">
                <a:solidFill>
                  <a:srgbClr val="3F3F3F"/>
                </a:solidFill>
                <a:latin typeface="微软雅黑" pitchFamily="34" charset="-122"/>
                <a:ea typeface="微软雅黑" pitchFamily="34" charset="-122"/>
                <a:sym typeface="Times New Roman" pitchFamily="18" charset="0"/>
              </a:endParaRPr>
            </a:p>
          </p:txBody>
        </p:sp>
        <p:sp>
          <p:nvSpPr>
            <p:cNvPr id="9" name="AutoShape 11"/>
            <p:cNvSpPr>
              <a:spLocks noChangeArrowheads="1"/>
            </p:cNvSpPr>
            <p:nvPr/>
          </p:nvSpPr>
          <p:spPr bwMode="auto">
            <a:xfrm>
              <a:off x="5000625" y="714375"/>
              <a:ext cx="785813" cy="428625"/>
            </a:xfrm>
            <a:prstGeom prst="flowChartAlternateProcess">
              <a:avLst/>
            </a:prstGeom>
            <a:solidFill>
              <a:srgbClr val="CCFFFF"/>
            </a:solidFill>
            <a:ln w="9525">
              <a:solidFill>
                <a:schemeClr val="folHlink"/>
              </a:solidFill>
              <a:miter lim="800000"/>
              <a:headEnd/>
              <a:tailEnd/>
            </a:ln>
          </p:spPr>
          <p:txBody>
            <a:bodyPr wrap="none" anchor="ctr"/>
            <a:lstStyle/>
            <a:p>
              <a:pPr algn="ctr"/>
              <a:r>
                <a:rPr lang="en-US" altLang="zh-CN" sz="1600">
                  <a:solidFill>
                    <a:srgbClr val="3F3F3F"/>
                  </a:solidFill>
                  <a:latin typeface="微软雅黑" pitchFamily="34" charset="-122"/>
                  <a:ea typeface="微软雅黑" pitchFamily="34" charset="-122"/>
                  <a:sym typeface="Times New Roman" pitchFamily="18" charset="0"/>
                </a:rPr>
                <a:t>HP</a:t>
              </a:r>
              <a:endParaRPr lang="zh-CN" altLang="en-US">
                <a:latin typeface="微软雅黑" pitchFamily="34" charset="-122"/>
                <a:ea typeface="微软雅黑" pitchFamily="34" charset="-122"/>
              </a:endParaRPr>
            </a:p>
          </p:txBody>
        </p:sp>
        <p:sp>
          <p:nvSpPr>
            <p:cNvPr id="10" name="AutoShape 11"/>
            <p:cNvSpPr>
              <a:spLocks noChangeArrowheads="1"/>
            </p:cNvSpPr>
            <p:nvPr/>
          </p:nvSpPr>
          <p:spPr bwMode="auto">
            <a:xfrm>
              <a:off x="3071813" y="714375"/>
              <a:ext cx="1714500" cy="428625"/>
            </a:xfrm>
            <a:prstGeom prst="flowChartAlternateProcess">
              <a:avLst/>
            </a:prstGeom>
            <a:solidFill>
              <a:srgbClr val="CCFFFF"/>
            </a:solidFill>
            <a:ln w="9525">
              <a:solidFill>
                <a:schemeClr val="folHlink"/>
              </a:solidFill>
              <a:miter lim="800000"/>
              <a:headEnd/>
              <a:tailEnd/>
            </a:ln>
          </p:spPr>
          <p:txBody>
            <a:bodyPr wrap="none" anchor="ctr"/>
            <a:lstStyle/>
            <a:p>
              <a:pPr algn="ctr"/>
              <a:r>
                <a:rPr lang="en-US" altLang="zh-CN" sz="1600">
                  <a:solidFill>
                    <a:srgbClr val="3F3F3F"/>
                  </a:solidFill>
                  <a:latin typeface="微软雅黑" pitchFamily="34" charset="-122"/>
                  <a:ea typeface="微软雅黑" pitchFamily="34" charset="-122"/>
                  <a:sym typeface="Times New Roman" pitchFamily="18" charset="0"/>
                </a:rPr>
                <a:t>Vodafone (Jersey)</a:t>
              </a:r>
              <a:endParaRPr lang="zh-CN" altLang="en-US">
                <a:latin typeface="微软雅黑" pitchFamily="34" charset="-122"/>
                <a:ea typeface="微软雅黑" pitchFamily="34" charset="-122"/>
              </a:endParaRPr>
            </a:p>
          </p:txBody>
        </p:sp>
        <p:sp>
          <p:nvSpPr>
            <p:cNvPr id="11" name="直接连接符 52"/>
            <p:cNvSpPr>
              <a:spLocks noChangeShapeType="1"/>
            </p:cNvSpPr>
            <p:nvPr/>
          </p:nvSpPr>
          <p:spPr bwMode="auto">
            <a:xfrm rot="5400000">
              <a:off x="1678778" y="1321592"/>
              <a:ext cx="358775" cy="1588"/>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AutoShape 7"/>
            <p:cNvSpPr>
              <a:spLocks noChangeArrowheads="1"/>
            </p:cNvSpPr>
            <p:nvPr/>
          </p:nvSpPr>
          <p:spPr bwMode="auto">
            <a:xfrm>
              <a:off x="0" y="0"/>
              <a:ext cx="3214688" cy="461962"/>
            </a:xfrm>
            <a:prstGeom prst="flowChartAlternateProcess">
              <a:avLst/>
            </a:prstGeom>
            <a:solidFill>
              <a:srgbClr val="CCFFFF"/>
            </a:solidFill>
            <a:ln w="9525">
              <a:solidFill>
                <a:schemeClr val="folHlink"/>
              </a:solidFill>
              <a:miter lim="800000"/>
              <a:headEnd/>
              <a:tailEnd/>
            </a:ln>
          </p:spPr>
          <p:txBody>
            <a:bodyPr wrap="none" anchor="ctr"/>
            <a:lstStyle/>
            <a:p>
              <a:pPr algn="ctr"/>
              <a:r>
                <a:rPr lang="zh-CN" altLang="en-US">
                  <a:solidFill>
                    <a:srgbClr val="3F3F3F"/>
                  </a:solidFill>
                  <a:latin typeface="微软雅黑" pitchFamily="34" charset="-122"/>
                  <a:ea typeface="微软雅黑" pitchFamily="34" charset="-122"/>
                  <a:sym typeface="Times New Roman" pitchFamily="18" charset="0"/>
                </a:rPr>
                <a:t>中国移动通信集团公司</a:t>
              </a:r>
              <a:endParaRPr lang="en-US">
                <a:solidFill>
                  <a:srgbClr val="3F3F3F"/>
                </a:solidFill>
                <a:latin typeface="微软雅黑" pitchFamily="34" charset="-122"/>
                <a:ea typeface="微软雅黑" pitchFamily="34" charset="-122"/>
                <a:sym typeface="Times New Roman" pitchFamily="18" charset="0"/>
              </a:endParaRPr>
            </a:p>
          </p:txBody>
        </p:sp>
        <p:cxnSp>
          <p:nvCxnSpPr>
            <p:cNvPr id="13" name="直接箭头连接符 21"/>
            <p:cNvCxnSpPr>
              <a:cxnSpLocks noChangeShapeType="1"/>
            </p:cNvCxnSpPr>
            <p:nvPr/>
          </p:nvCxnSpPr>
          <p:spPr bwMode="auto">
            <a:xfrm rot="5400000">
              <a:off x="3464717" y="1393028"/>
              <a:ext cx="500062" cy="1"/>
            </a:xfrm>
            <a:prstGeom prst="straightConnector1">
              <a:avLst/>
            </a:prstGeom>
            <a:noFill/>
            <a:ln w="9525">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14" name="直接连接符 22"/>
            <p:cNvSpPr>
              <a:spLocks noChangeShapeType="1"/>
            </p:cNvSpPr>
            <p:nvPr/>
          </p:nvSpPr>
          <p:spPr bwMode="auto">
            <a:xfrm>
              <a:off x="1857375" y="1500187"/>
              <a:ext cx="4143375" cy="1588"/>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15" name="直接箭头连接符 23"/>
            <p:cNvCxnSpPr>
              <a:cxnSpLocks noChangeShapeType="1"/>
            </p:cNvCxnSpPr>
            <p:nvPr/>
          </p:nvCxnSpPr>
          <p:spPr bwMode="auto">
            <a:xfrm rot="5400000">
              <a:off x="1748630" y="607215"/>
              <a:ext cx="215900" cy="1587"/>
            </a:xfrm>
            <a:prstGeom prst="straightConnector1">
              <a:avLst/>
            </a:prstGeom>
            <a:noFill/>
            <a:ln w="9525">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16" name="直接连接符 52"/>
            <p:cNvSpPr>
              <a:spLocks noChangeShapeType="1"/>
            </p:cNvSpPr>
            <p:nvPr/>
          </p:nvSpPr>
          <p:spPr bwMode="auto">
            <a:xfrm rot="5400000">
              <a:off x="5180010" y="1320797"/>
              <a:ext cx="357187" cy="1587"/>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52"/>
            <p:cNvSpPr>
              <a:spLocks noChangeShapeType="1"/>
            </p:cNvSpPr>
            <p:nvPr/>
          </p:nvSpPr>
          <p:spPr bwMode="auto">
            <a:xfrm rot="5400000">
              <a:off x="5822947" y="1320798"/>
              <a:ext cx="357187" cy="1588"/>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 name="矩形 56"/>
          <p:cNvSpPr>
            <a:spLocks noChangeArrowheads="1"/>
          </p:cNvSpPr>
          <p:nvPr/>
        </p:nvSpPr>
        <p:spPr bwMode="auto">
          <a:xfrm>
            <a:off x="471488" y="1002180"/>
            <a:ext cx="83185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pPr>
            <a:r>
              <a:rPr lang="zh-CN" altLang="en-US" sz="2000" b="1">
                <a:solidFill>
                  <a:srgbClr val="3F3F3F"/>
                </a:solidFill>
                <a:latin typeface="微软雅黑" pitchFamily="34" charset="-122"/>
                <a:ea typeface="微软雅黑" pitchFamily="34" charset="-122"/>
                <a:sym typeface="微软雅黑" pitchFamily="34" charset="-122"/>
              </a:rPr>
              <a:t>      卓望公司成立于</a:t>
            </a:r>
            <a:r>
              <a:rPr lang="en-US" altLang="zh-CN" sz="2000" b="1">
                <a:solidFill>
                  <a:srgbClr val="3F3F3F"/>
                </a:solidFill>
                <a:latin typeface="微软雅黑" pitchFamily="34" charset="-122"/>
                <a:ea typeface="微软雅黑" pitchFamily="34" charset="-122"/>
                <a:sym typeface="微软雅黑" pitchFamily="34" charset="-122"/>
              </a:rPr>
              <a:t>2000</a:t>
            </a:r>
            <a:r>
              <a:rPr lang="zh-CN" altLang="en-US" sz="2000" b="1">
                <a:solidFill>
                  <a:srgbClr val="3F3F3F"/>
                </a:solidFill>
                <a:latin typeface="微软雅黑" pitchFamily="34" charset="-122"/>
                <a:ea typeface="微软雅黑" pitchFamily="34" charset="-122"/>
                <a:sym typeface="微软雅黑" pitchFamily="34" charset="-122"/>
              </a:rPr>
              <a:t>年</a:t>
            </a:r>
            <a:r>
              <a:rPr lang="en-US" altLang="zh-CN" sz="2000" b="1">
                <a:solidFill>
                  <a:srgbClr val="3F3F3F"/>
                </a:solidFill>
                <a:latin typeface="微软雅黑" pitchFamily="34" charset="-122"/>
                <a:ea typeface="微软雅黑" pitchFamily="34" charset="-122"/>
                <a:sym typeface="微软雅黑" pitchFamily="34" charset="-122"/>
              </a:rPr>
              <a:t>6</a:t>
            </a:r>
            <a:r>
              <a:rPr lang="zh-CN" altLang="en-US" sz="2000" b="1">
                <a:solidFill>
                  <a:srgbClr val="3F3F3F"/>
                </a:solidFill>
                <a:latin typeface="微软雅黑" pitchFamily="34" charset="-122"/>
                <a:ea typeface="微软雅黑" pitchFamily="34" charset="-122"/>
                <a:sym typeface="微软雅黑" pitchFamily="34" charset="-122"/>
              </a:rPr>
              <a:t>月，是中国移动的控股子公司。作为中国无线数据业务最早的倡导者和开拓者，公司积极协助中国移动探索拓展</a:t>
            </a:r>
            <a:r>
              <a:rPr lang="en-US" altLang="zh-CN" sz="2000" b="1">
                <a:solidFill>
                  <a:srgbClr val="3F3F3F"/>
                </a:solidFill>
                <a:latin typeface="微软雅黑" pitchFamily="34" charset="-122"/>
                <a:ea typeface="微软雅黑" pitchFamily="34" charset="-122"/>
                <a:sym typeface="微软雅黑" pitchFamily="34" charset="-122"/>
              </a:rPr>
              <a:t>IT</a:t>
            </a:r>
            <a:r>
              <a:rPr lang="zh-CN" altLang="en-US" sz="2000" b="1">
                <a:solidFill>
                  <a:srgbClr val="3F3F3F"/>
                </a:solidFill>
                <a:latin typeface="微软雅黑" pitchFamily="34" charset="-122"/>
                <a:ea typeface="微软雅黑" pitchFamily="34" charset="-122"/>
                <a:sym typeface="微软雅黑" pitchFamily="34" charset="-122"/>
              </a:rPr>
              <a:t>、</a:t>
            </a:r>
            <a:r>
              <a:rPr lang="en-US" altLang="zh-CN" sz="2000" b="1">
                <a:solidFill>
                  <a:srgbClr val="3F3F3F"/>
                </a:solidFill>
                <a:latin typeface="微软雅黑" pitchFamily="34" charset="-122"/>
                <a:ea typeface="微软雅黑" pitchFamily="34" charset="-122"/>
                <a:sym typeface="微软雅黑" pitchFamily="34" charset="-122"/>
              </a:rPr>
              <a:t>ICT</a:t>
            </a:r>
            <a:r>
              <a:rPr lang="zh-CN" altLang="en-US" sz="2000" b="1">
                <a:solidFill>
                  <a:srgbClr val="3F3F3F"/>
                </a:solidFill>
                <a:latin typeface="微软雅黑" pitchFamily="34" charset="-122"/>
                <a:ea typeface="微软雅黑" pitchFamily="34" charset="-122"/>
                <a:sym typeface="微软雅黑" pitchFamily="34" charset="-122"/>
              </a:rPr>
              <a:t>、</a:t>
            </a:r>
            <a:r>
              <a:rPr lang="en-US" altLang="zh-CN" sz="2000" b="1">
                <a:solidFill>
                  <a:srgbClr val="3F3F3F"/>
                </a:solidFill>
                <a:latin typeface="微软雅黑" pitchFamily="34" charset="-122"/>
                <a:ea typeface="微软雅黑" pitchFamily="34" charset="-122"/>
                <a:sym typeface="微软雅黑" pitchFamily="34" charset="-122"/>
              </a:rPr>
              <a:t>Internet</a:t>
            </a:r>
            <a:r>
              <a:rPr lang="zh-CN" altLang="en-US" sz="2000" b="1">
                <a:solidFill>
                  <a:srgbClr val="3F3F3F"/>
                </a:solidFill>
                <a:latin typeface="微软雅黑" pitchFamily="34" charset="-122"/>
                <a:ea typeface="微软雅黑" pitchFamily="34" charset="-122"/>
                <a:sym typeface="微软雅黑" pitchFamily="34" charset="-122"/>
              </a:rPr>
              <a:t>领域的业务，是一家以技术平台开发、无线和互联网业务运营服务为主体的综合性高科技公司，卓望公司股权结构如下图所示：</a:t>
            </a:r>
            <a:endParaRPr lang="zh-CN" altLang="en-US" sz="2000" b="1">
              <a:solidFill>
                <a:srgbClr val="3F3F3F"/>
              </a:solidFill>
              <a:latin typeface="微软雅黑" pitchFamily="34" charset="-122"/>
              <a:ea typeface="微软雅黑" pitchFamily="34" charset="-122"/>
              <a:sym typeface="宋体" pitchFamily="2" charset="-122"/>
            </a:endParaRPr>
          </a:p>
        </p:txBody>
      </p:sp>
      <p:grpSp>
        <p:nvGrpSpPr>
          <p:cNvPr id="19" name="Group 18"/>
          <p:cNvGrpSpPr>
            <a:grpSpLocks noChangeAspect="1"/>
          </p:cNvGrpSpPr>
          <p:nvPr/>
        </p:nvGrpSpPr>
        <p:grpSpPr bwMode="auto">
          <a:xfrm>
            <a:off x="0" y="5486868"/>
            <a:ext cx="9144000" cy="1173162"/>
            <a:chOff x="0" y="0"/>
            <a:chExt cx="9144032" cy="1152001"/>
          </a:xfrm>
        </p:grpSpPr>
        <p:pic>
          <p:nvPicPr>
            <p:cNvPr id="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15167" cy="11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697" y="1"/>
              <a:ext cx="4468335" cy="11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81095223"/>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3"/>
          </p:nvPr>
        </p:nvSpPr>
        <p:spPr/>
        <p:txBody>
          <a:bodyPr/>
          <a:lstStyle/>
          <a:p>
            <a:fld id="{752A6C19-FA33-4538-AB63-58099611DA71}" type="slidenum">
              <a:rPr lang="zh-CN" altLang="en-US" smtClean="0"/>
              <a:t>20</a:t>
            </a:fld>
            <a:endParaRPr lang="zh-CN" altLang="en-US" dirty="0"/>
          </a:p>
        </p:txBody>
      </p:sp>
      <p:sp>
        <p:nvSpPr>
          <p:cNvPr id="4" name="矩形 3"/>
          <p:cNvSpPr/>
          <p:nvPr/>
        </p:nvSpPr>
        <p:spPr>
          <a:xfrm>
            <a:off x="5987640" y="119920"/>
            <a:ext cx="2954655" cy="369332"/>
          </a:xfrm>
          <a:prstGeom prst="rect">
            <a:avLst/>
          </a:prstGeom>
        </p:spPr>
        <p:txBody>
          <a:bodyPr wrap="none">
            <a:spAutoFit/>
          </a:bodyPr>
          <a:lstStyle/>
          <a:p>
            <a:pPr>
              <a:spcBef>
                <a:spcPts val="700"/>
              </a:spcBef>
              <a:buSzPct val="100000"/>
            </a:pPr>
            <a:r>
              <a:rPr lang="zh-CN" altLang="en-US" dirty="0">
                <a:latin typeface="微软雅黑" pitchFamily="34" charset="-122"/>
                <a:ea typeface="微软雅黑" pitchFamily="34" charset="-122"/>
              </a:rPr>
              <a:t>基于切片的云存储和流服务</a:t>
            </a:r>
            <a:endParaRPr lang="zh-CN" altLang="en-US" b="1" dirty="0">
              <a:latin typeface="微软雅黑" pitchFamily="34" charset="-122"/>
              <a:ea typeface="微软雅黑" pitchFamily="34" charset="-122"/>
            </a:endParaRPr>
          </a:p>
        </p:txBody>
      </p:sp>
      <p:grpSp>
        <p:nvGrpSpPr>
          <p:cNvPr id="5" name="组合 4"/>
          <p:cNvGrpSpPr/>
          <p:nvPr/>
        </p:nvGrpSpPr>
        <p:grpSpPr>
          <a:xfrm>
            <a:off x="174810" y="863539"/>
            <a:ext cx="8767485" cy="5223685"/>
            <a:chOff x="354848" y="1402312"/>
            <a:chExt cx="8863013" cy="5486400"/>
          </a:xfrm>
        </p:grpSpPr>
        <p:sp>
          <p:nvSpPr>
            <p:cNvPr id="6" name="AutoShape 11"/>
            <p:cNvSpPr>
              <a:spLocks noChangeArrowheads="1"/>
            </p:cNvSpPr>
            <p:nvPr/>
          </p:nvSpPr>
          <p:spPr bwMode="gray">
            <a:xfrm>
              <a:off x="5536448" y="1402312"/>
              <a:ext cx="3657600" cy="5486400"/>
            </a:xfrm>
            <a:prstGeom prst="roundRect">
              <a:avLst>
                <a:gd name="adj" fmla="val 10889"/>
              </a:avLst>
            </a:prstGeom>
            <a:gradFill rotWithShape="1">
              <a:gsLst>
                <a:gs pos="0">
                  <a:srgbClr val="99CC00"/>
                </a:gs>
                <a:gs pos="100000">
                  <a:srgbClr val="E9F4C9"/>
                </a:gs>
              </a:gsLst>
              <a:lin ang="0" scaled="1"/>
            </a:gradFill>
            <a:ln w="38100">
              <a:noFill/>
              <a:round/>
              <a:headEnd/>
              <a:tailEnd/>
            </a:ln>
          </p:spPr>
          <p:txBody>
            <a:bodyPr wrap="none" anchor="ctr"/>
            <a:lstStyle/>
            <a:p>
              <a:pPr algn="l"/>
              <a:endParaRPr lang="zh-CN" altLang="en-US" sz="1800" b="0">
                <a:solidFill>
                  <a:schemeClr val="tx1"/>
                </a:solidFill>
              </a:endParaRPr>
            </a:p>
          </p:txBody>
        </p:sp>
        <p:sp>
          <p:nvSpPr>
            <p:cNvPr id="7" name="Text Box 6"/>
            <p:cNvSpPr txBox="1">
              <a:spLocks noChangeArrowheads="1"/>
            </p:cNvSpPr>
            <p:nvPr/>
          </p:nvSpPr>
          <p:spPr bwMode="auto">
            <a:xfrm>
              <a:off x="5917448" y="1702350"/>
              <a:ext cx="2743200" cy="1223962"/>
            </a:xfrm>
            <a:prstGeom prst="rect">
              <a:avLst/>
            </a:prstGeom>
            <a:noFill/>
            <a:ln w="9525">
              <a:noFill/>
              <a:miter lim="800000"/>
              <a:headEnd/>
              <a:tailEnd/>
            </a:ln>
          </p:spPr>
          <p:txBody>
            <a:bodyPr lIns="0" rIns="0">
              <a:spAutoFit/>
            </a:bodyPr>
            <a:lstStyle/>
            <a:p>
              <a:pPr algn="l">
                <a:lnSpc>
                  <a:spcPct val="90000"/>
                </a:lnSpc>
                <a:spcBef>
                  <a:spcPct val="20000"/>
                </a:spcBef>
              </a:pPr>
              <a:r>
                <a:rPr lang="zh-CN" altLang="en-US" sz="1400">
                  <a:solidFill>
                    <a:schemeClr val="tx1"/>
                  </a:solidFill>
                  <a:latin typeface="宋体" pitchFamily="2" charset="-122"/>
                </a:rPr>
                <a:t>基于切片的优势：</a:t>
              </a:r>
            </a:p>
            <a:p>
              <a:pPr algn="l">
                <a:lnSpc>
                  <a:spcPct val="90000"/>
                </a:lnSpc>
                <a:spcBef>
                  <a:spcPct val="20000"/>
                </a:spcBef>
                <a:buFontTx/>
                <a:buChar char="•"/>
              </a:pPr>
              <a:r>
                <a:rPr lang="zh-CN" altLang="en-US" sz="1400">
                  <a:solidFill>
                    <a:schemeClr val="tx1"/>
                  </a:solidFill>
                  <a:latin typeface="宋体" pitchFamily="2" charset="-122"/>
                </a:rPr>
                <a:t>实现</a:t>
              </a:r>
              <a:r>
                <a:rPr lang="en-US" altLang="zh-CN" sz="1400">
                  <a:solidFill>
                    <a:schemeClr val="tx1"/>
                  </a:solidFill>
                  <a:latin typeface="宋体" pitchFamily="2" charset="-122"/>
                </a:rPr>
                <a:t>RAID 1+1 </a:t>
              </a:r>
              <a:r>
                <a:rPr lang="zh-CN" altLang="en-US" sz="1400">
                  <a:solidFill>
                    <a:schemeClr val="tx1"/>
                  </a:solidFill>
                  <a:latin typeface="宋体" pitchFamily="2" charset="-122"/>
                </a:rPr>
                <a:t>的安全保证</a:t>
              </a:r>
            </a:p>
            <a:p>
              <a:pPr algn="l">
                <a:lnSpc>
                  <a:spcPct val="90000"/>
                </a:lnSpc>
                <a:spcBef>
                  <a:spcPct val="20000"/>
                </a:spcBef>
                <a:buFontTx/>
                <a:buChar char="•"/>
              </a:pPr>
              <a:r>
                <a:rPr lang="zh-CN" altLang="en-US" sz="1400">
                  <a:solidFill>
                    <a:schemeClr val="tx1"/>
                  </a:solidFill>
                  <a:latin typeface="宋体" pitchFamily="2" charset="-122"/>
                </a:rPr>
                <a:t>实现高吞吐量</a:t>
              </a:r>
            </a:p>
            <a:p>
              <a:pPr algn="l">
                <a:lnSpc>
                  <a:spcPct val="90000"/>
                </a:lnSpc>
                <a:spcBef>
                  <a:spcPct val="20000"/>
                </a:spcBef>
                <a:buFontTx/>
                <a:buChar char="•"/>
              </a:pPr>
              <a:r>
                <a:rPr lang="zh-CN" altLang="en-US" sz="1400">
                  <a:solidFill>
                    <a:schemeClr val="tx1"/>
                  </a:solidFill>
                  <a:latin typeface="宋体" pitchFamily="2" charset="-122"/>
                </a:rPr>
                <a:t>快速的服务响应时间</a:t>
              </a:r>
            </a:p>
            <a:p>
              <a:pPr algn="l">
                <a:lnSpc>
                  <a:spcPct val="90000"/>
                </a:lnSpc>
                <a:spcBef>
                  <a:spcPct val="20000"/>
                </a:spcBef>
                <a:buFontTx/>
                <a:buChar char="•"/>
              </a:pPr>
              <a:r>
                <a:rPr lang="zh-CN" altLang="en-US" sz="1400">
                  <a:solidFill>
                    <a:schemeClr val="tx1"/>
                  </a:solidFill>
                  <a:latin typeface="宋体" pitchFamily="2" charset="-122"/>
                </a:rPr>
                <a:t>负载均衡</a:t>
              </a:r>
            </a:p>
          </p:txBody>
        </p:sp>
        <p:grpSp>
          <p:nvGrpSpPr>
            <p:cNvPr id="8" name="Group 260"/>
            <p:cNvGrpSpPr>
              <a:grpSpLocks/>
            </p:cNvGrpSpPr>
            <p:nvPr/>
          </p:nvGrpSpPr>
          <p:grpSpPr bwMode="auto">
            <a:xfrm>
              <a:off x="5765048" y="3840712"/>
              <a:ext cx="3452813" cy="2451100"/>
              <a:chOff x="3408" y="2256"/>
              <a:chExt cx="2175" cy="1544"/>
            </a:xfrm>
          </p:grpSpPr>
          <p:sp>
            <p:nvSpPr>
              <p:cNvPr id="218" name="Rectangle 8"/>
              <p:cNvSpPr>
                <a:spLocks noChangeArrowheads="1"/>
              </p:cNvSpPr>
              <p:nvPr/>
            </p:nvSpPr>
            <p:spPr bwMode="auto">
              <a:xfrm>
                <a:off x="4439" y="3654"/>
                <a:ext cx="169" cy="146"/>
              </a:xfrm>
              <a:prstGeom prst="rect">
                <a:avLst/>
              </a:prstGeom>
              <a:solidFill>
                <a:srgbClr val="0000FF"/>
              </a:solidFill>
              <a:ln w="9525">
                <a:solidFill>
                  <a:schemeClr val="tx1"/>
                </a:solidFill>
                <a:miter lim="800000"/>
                <a:headEnd/>
                <a:tailEnd/>
              </a:ln>
            </p:spPr>
            <p:txBody>
              <a:bodyPr wrap="none" anchor="ctr"/>
              <a:lstStyle/>
              <a:p>
                <a:pPr algn="l"/>
                <a:endParaRPr lang="zh-CN" altLang="en-US" sz="1800" b="0">
                  <a:solidFill>
                    <a:schemeClr val="tx1"/>
                  </a:solidFill>
                </a:endParaRPr>
              </a:p>
            </p:txBody>
          </p:sp>
          <p:sp>
            <p:nvSpPr>
              <p:cNvPr id="219" name="Line 9"/>
              <p:cNvSpPr>
                <a:spLocks noChangeShapeType="1"/>
              </p:cNvSpPr>
              <p:nvPr/>
            </p:nvSpPr>
            <p:spPr bwMode="auto">
              <a:xfrm>
                <a:off x="3408" y="3410"/>
                <a:ext cx="2171" cy="0"/>
              </a:xfrm>
              <a:prstGeom prst="line">
                <a:avLst/>
              </a:prstGeom>
              <a:noFill/>
              <a:ln w="9525">
                <a:solidFill>
                  <a:schemeClr val="tx1"/>
                </a:solidFill>
                <a:round/>
                <a:headEnd/>
                <a:tailEnd type="triangle" w="med" len="med"/>
              </a:ln>
            </p:spPr>
            <p:txBody>
              <a:bodyPr/>
              <a:lstStyle/>
              <a:p>
                <a:endParaRPr lang="zh-CN" altLang="en-US"/>
              </a:p>
            </p:txBody>
          </p:sp>
          <p:sp>
            <p:nvSpPr>
              <p:cNvPr id="220" name="Line 10"/>
              <p:cNvSpPr>
                <a:spLocks noChangeShapeType="1"/>
              </p:cNvSpPr>
              <p:nvPr/>
            </p:nvSpPr>
            <p:spPr bwMode="auto">
              <a:xfrm flipV="1">
                <a:off x="3450" y="2270"/>
                <a:ext cx="0" cy="1214"/>
              </a:xfrm>
              <a:prstGeom prst="line">
                <a:avLst/>
              </a:prstGeom>
              <a:noFill/>
              <a:ln w="9525">
                <a:solidFill>
                  <a:schemeClr val="tx1"/>
                </a:solidFill>
                <a:round/>
                <a:headEnd/>
                <a:tailEnd type="triangle" w="med" len="med"/>
              </a:ln>
            </p:spPr>
            <p:txBody>
              <a:bodyPr/>
              <a:lstStyle/>
              <a:p>
                <a:endParaRPr lang="zh-CN" altLang="en-US"/>
              </a:p>
            </p:txBody>
          </p:sp>
          <p:sp>
            <p:nvSpPr>
              <p:cNvPr id="221" name="Rectangle 11"/>
              <p:cNvSpPr>
                <a:spLocks noChangeArrowheads="1"/>
              </p:cNvSpPr>
              <p:nvPr/>
            </p:nvSpPr>
            <p:spPr bwMode="auto">
              <a:xfrm>
                <a:off x="3577" y="2743"/>
                <a:ext cx="158" cy="667"/>
              </a:xfrm>
              <a:prstGeom prst="rect">
                <a:avLst/>
              </a:prstGeom>
              <a:solidFill>
                <a:srgbClr val="808000"/>
              </a:solidFill>
              <a:ln w="9525">
                <a:solidFill>
                  <a:schemeClr val="tx1"/>
                </a:solidFill>
                <a:miter lim="800000"/>
                <a:headEnd/>
                <a:tailEnd/>
              </a:ln>
            </p:spPr>
            <p:txBody>
              <a:bodyPr wrap="none" anchor="ctr"/>
              <a:lstStyle/>
              <a:p>
                <a:pPr algn="l"/>
                <a:endParaRPr lang="zh-CN" altLang="en-US" sz="1800" b="0">
                  <a:solidFill>
                    <a:schemeClr val="tx1"/>
                  </a:solidFill>
                </a:endParaRPr>
              </a:p>
            </p:txBody>
          </p:sp>
          <p:sp>
            <p:nvSpPr>
              <p:cNvPr id="222" name="Rectangle 12"/>
              <p:cNvSpPr>
                <a:spLocks noChangeArrowheads="1"/>
              </p:cNvSpPr>
              <p:nvPr/>
            </p:nvSpPr>
            <p:spPr bwMode="auto">
              <a:xfrm>
                <a:off x="3735" y="3055"/>
                <a:ext cx="159" cy="355"/>
              </a:xfrm>
              <a:prstGeom prst="rect">
                <a:avLst/>
              </a:prstGeom>
              <a:solidFill>
                <a:srgbClr val="0000FF"/>
              </a:solidFill>
              <a:ln w="9525">
                <a:solidFill>
                  <a:schemeClr val="tx1"/>
                </a:solidFill>
                <a:miter lim="800000"/>
                <a:headEnd/>
                <a:tailEnd/>
              </a:ln>
            </p:spPr>
            <p:txBody>
              <a:bodyPr wrap="none" anchor="ctr"/>
              <a:lstStyle/>
              <a:p>
                <a:endParaRPr lang="zh-CN" altLang="zh-CN" sz="1800" b="0">
                  <a:solidFill>
                    <a:schemeClr val="tx1"/>
                  </a:solidFill>
                </a:endParaRPr>
              </a:p>
            </p:txBody>
          </p:sp>
          <p:sp>
            <p:nvSpPr>
              <p:cNvPr id="223" name="Rectangle 13"/>
              <p:cNvSpPr>
                <a:spLocks noChangeArrowheads="1"/>
              </p:cNvSpPr>
              <p:nvPr/>
            </p:nvSpPr>
            <p:spPr bwMode="auto">
              <a:xfrm>
                <a:off x="4052" y="2743"/>
                <a:ext cx="159" cy="667"/>
              </a:xfrm>
              <a:prstGeom prst="rect">
                <a:avLst/>
              </a:prstGeom>
              <a:solidFill>
                <a:srgbClr val="808000"/>
              </a:solidFill>
              <a:ln w="9525">
                <a:solidFill>
                  <a:schemeClr val="tx1"/>
                </a:solidFill>
                <a:miter lim="800000"/>
                <a:headEnd/>
                <a:tailEnd/>
              </a:ln>
            </p:spPr>
            <p:txBody>
              <a:bodyPr wrap="none" anchor="ctr"/>
              <a:lstStyle/>
              <a:p>
                <a:pPr algn="l"/>
                <a:endParaRPr lang="zh-CN" altLang="en-US" sz="1800" b="0">
                  <a:solidFill>
                    <a:schemeClr val="tx1"/>
                  </a:solidFill>
                </a:endParaRPr>
              </a:p>
            </p:txBody>
          </p:sp>
          <p:sp>
            <p:nvSpPr>
              <p:cNvPr id="224" name="Rectangle 14"/>
              <p:cNvSpPr>
                <a:spLocks noChangeArrowheads="1"/>
              </p:cNvSpPr>
              <p:nvPr/>
            </p:nvSpPr>
            <p:spPr bwMode="auto">
              <a:xfrm>
                <a:off x="4211" y="2256"/>
                <a:ext cx="158" cy="1154"/>
              </a:xfrm>
              <a:prstGeom prst="rect">
                <a:avLst/>
              </a:prstGeom>
              <a:solidFill>
                <a:srgbClr val="0000FF"/>
              </a:solidFill>
              <a:ln w="9525">
                <a:solidFill>
                  <a:schemeClr val="tx1"/>
                </a:solidFill>
                <a:miter lim="800000"/>
                <a:headEnd/>
                <a:tailEnd/>
              </a:ln>
            </p:spPr>
            <p:txBody>
              <a:bodyPr wrap="none" anchor="ctr"/>
              <a:lstStyle/>
              <a:p>
                <a:pPr algn="l"/>
                <a:endParaRPr lang="zh-CN" altLang="en-US" sz="1800" b="0">
                  <a:solidFill>
                    <a:schemeClr val="tx1"/>
                  </a:solidFill>
                </a:endParaRPr>
              </a:p>
            </p:txBody>
          </p:sp>
          <p:sp>
            <p:nvSpPr>
              <p:cNvPr id="225" name="Rectangle 15"/>
              <p:cNvSpPr>
                <a:spLocks noChangeArrowheads="1"/>
              </p:cNvSpPr>
              <p:nvPr/>
            </p:nvSpPr>
            <p:spPr bwMode="auto">
              <a:xfrm>
                <a:off x="4591" y="2743"/>
                <a:ext cx="158" cy="667"/>
              </a:xfrm>
              <a:prstGeom prst="rect">
                <a:avLst/>
              </a:prstGeom>
              <a:solidFill>
                <a:srgbClr val="808000"/>
              </a:solidFill>
              <a:ln w="9525">
                <a:solidFill>
                  <a:schemeClr val="tx1"/>
                </a:solidFill>
                <a:miter lim="800000"/>
                <a:headEnd/>
                <a:tailEnd/>
              </a:ln>
            </p:spPr>
            <p:txBody>
              <a:bodyPr wrap="none" anchor="ctr"/>
              <a:lstStyle/>
              <a:p>
                <a:pPr algn="l"/>
                <a:endParaRPr lang="zh-CN" altLang="en-US" sz="1800" b="0">
                  <a:solidFill>
                    <a:schemeClr val="tx1"/>
                  </a:solidFill>
                </a:endParaRPr>
              </a:p>
            </p:txBody>
          </p:sp>
          <p:sp>
            <p:nvSpPr>
              <p:cNvPr id="226" name="Rectangle 16"/>
              <p:cNvSpPr>
                <a:spLocks noChangeArrowheads="1"/>
              </p:cNvSpPr>
              <p:nvPr/>
            </p:nvSpPr>
            <p:spPr bwMode="auto">
              <a:xfrm>
                <a:off x="4749" y="3144"/>
                <a:ext cx="159" cy="266"/>
              </a:xfrm>
              <a:prstGeom prst="rect">
                <a:avLst/>
              </a:prstGeom>
              <a:solidFill>
                <a:srgbClr val="0000FF"/>
              </a:solidFill>
              <a:ln w="9525">
                <a:solidFill>
                  <a:schemeClr val="tx1"/>
                </a:solidFill>
                <a:miter lim="800000"/>
                <a:headEnd/>
                <a:tailEnd/>
              </a:ln>
            </p:spPr>
            <p:txBody>
              <a:bodyPr wrap="none" anchor="ctr"/>
              <a:lstStyle/>
              <a:p>
                <a:pPr algn="l"/>
                <a:endParaRPr lang="zh-CN" altLang="en-US" sz="1800" b="0">
                  <a:solidFill>
                    <a:schemeClr val="tx1"/>
                  </a:solidFill>
                </a:endParaRPr>
              </a:p>
            </p:txBody>
          </p:sp>
          <p:sp>
            <p:nvSpPr>
              <p:cNvPr id="227" name="Rectangle 17"/>
              <p:cNvSpPr>
                <a:spLocks noChangeArrowheads="1"/>
              </p:cNvSpPr>
              <p:nvPr/>
            </p:nvSpPr>
            <p:spPr bwMode="auto">
              <a:xfrm>
                <a:off x="5131" y="2743"/>
                <a:ext cx="158" cy="667"/>
              </a:xfrm>
              <a:prstGeom prst="rect">
                <a:avLst/>
              </a:prstGeom>
              <a:solidFill>
                <a:srgbClr val="808000"/>
              </a:solidFill>
              <a:ln w="9525">
                <a:solidFill>
                  <a:schemeClr val="tx1"/>
                </a:solidFill>
                <a:miter lim="800000"/>
                <a:headEnd/>
                <a:tailEnd/>
              </a:ln>
            </p:spPr>
            <p:txBody>
              <a:bodyPr wrap="none" anchor="ctr"/>
              <a:lstStyle/>
              <a:p>
                <a:pPr algn="l"/>
                <a:endParaRPr lang="zh-CN" altLang="en-US" sz="1800" b="0">
                  <a:solidFill>
                    <a:schemeClr val="tx1"/>
                  </a:solidFill>
                </a:endParaRPr>
              </a:p>
            </p:txBody>
          </p:sp>
          <p:sp>
            <p:nvSpPr>
              <p:cNvPr id="228" name="Rectangle 18"/>
              <p:cNvSpPr>
                <a:spLocks noChangeArrowheads="1"/>
              </p:cNvSpPr>
              <p:nvPr/>
            </p:nvSpPr>
            <p:spPr bwMode="auto">
              <a:xfrm>
                <a:off x="5289" y="3277"/>
                <a:ext cx="158" cy="133"/>
              </a:xfrm>
              <a:prstGeom prst="rect">
                <a:avLst/>
              </a:prstGeom>
              <a:solidFill>
                <a:srgbClr val="0000FF"/>
              </a:solidFill>
              <a:ln w="9525">
                <a:solidFill>
                  <a:schemeClr val="tx1"/>
                </a:solidFill>
                <a:miter lim="800000"/>
                <a:headEnd/>
                <a:tailEnd/>
              </a:ln>
            </p:spPr>
            <p:txBody>
              <a:bodyPr wrap="none" anchor="ctr"/>
              <a:lstStyle/>
              <a:p>
                <a:pPr algn="l"/>
                <a:endParaRPr lang="zh-CN" altLang="en-US" sz="1800" b="0">
                  <a:solidFill>
                    <a:schemeClr val="tx1"/>
                  </a:solidFill>
                </a:endParaRPr>
              </a:p>
            </p:txBody>
          </p:sp>
          <p:sp>
            <p:nvSpPr>
              <p:cNvPr id="229" name="Rectangle 19"/>
              <p:cNvSpPr>
                <a:spLocks noChangeArrowheads="1"/>
              </p:cNvSpPr>
              <p:nvPr/>
            </p:nvSpPr>
            <p:spPr bwMode="auto">
              <a:xfrm>
                <a:off x="3421" y="3654"/>
                <a:ext cx="170" cy="140"/>
              </a:xfrm>
              <a:prstGeom prst="rect">
                <a:avLst/>
              </a:prstGeom>
              <a:solidFill>
                <a:srgbClr val="808000"/>
              </a:solidFill>
              <a:ln w="9525">
                <a:solidFill>
                  <a:schemeClr val="tx1"/>
                </a:solidFill>
                <a:miter lim="800000"/>
                <a:headEnd/>
                <a:tailEnd/>
              </a:ln>
            </p:spPr>
            <p:txBody>
              <a:bodyPr wrap="none" anchor="ctr"/>
              <a:lstStyle/>
              <a:p>
                <a:pPr algn="l"/>
                <a:endParaRPr lang="zh-CN" altLang="en-US" sz="1800" b="0">
                  <a:solidFill>
                    <a:schemeClr val="tx1"/>
                  </a:solidFill>
                </a:endParaRPr>
              </a:p>
            </p:txBody>
          </p:sp>
          <p:sp>
            <p:nvSpPr>
              <p:cNvPr id="230" name="Text Box 20"/>
              <p:cNvSpPr txBox="1">
                <a:spLocks noChangeArrowheads="1"/>
              </p:cNvSpPr>
              <p:nvPr/>
            </p:nvSpPr>
            <p:spPr bwMode="auto">
              <a:xfrm>
                <a:off x="3625" y="3613"/>
                <a:ext cx="792" cy="150"/>
              </a:xfrm>
              <a:prstGeom prst="rect">
                <a:avLst/>
              </a:prstGeom>
              <a:noFill/>
              <a:ln w="9525">
                <a:noFill/>
                <a:miter lim="800000"/>
                <a:headEnd/>
                <a:tailEnd/>
              </a:ln>
            </p:spPr>
            <p:txBody>
              <a:bodyPr lIns="0" rIns="0">
                <a:spAutoFit/>
              </a:bodyPr>
              <a:lstStyle/>
              <a:p>
                <a:pPr algn="l">
                  <a:lnSpc>
                    <a:spcPct val="80000"/>
                  </a:lnSpc>
                  <a:spcBef>
                    <a:spcPct val="10000"/>
                  </a:spcBef>
                </a:pPr>
                <a:r>
                  <a:rPr lang="zh-CN" altLang="en-US" sz="1200" b="0">
                    <a:solidFill>
                      <a:schemeClr val="tx1"/>
                    </a:solidFill>
                  </a:rPr>
                  <a:t>基于切片的负载</a:t>
                </a:r>
              </a:p>
            </p:txBody>
          </p:sp>
          <p:sp>
            <p:nvSpPr>
              <p:cNvPr id="231" name="Text Box 21"/>
              <p:cNvSpPr txBox="1">
                <a:spLocks noChangeArrowheads="1"/>
              </p:cNvSpPr>
              <p:nvPr/>
            </p:nvSpPr>
            <p:spPr bwMode="auto">
              <a:xfrm>
                <a:off x="4631" y="3612"/>
                <a:ext cx="952" cy="150"/>
              </a:xfrm>
              <a:prstGeom prst="rect">
                <a:avLst/>
              </a:prstGeom>
              <a:noFill/>
              <a:ln w="9525" algn="ctr">
                <a:noFill/>
                <a:miter lim="800000"/>
                <a:headEnd/>
                <a:tailEnd/>
              </a:ln>
            </p:spPr>
            <p:txBody>
              <a:bodyPr lIns="0" rIns="0">
                <a:spAutoFit/>
              </a:bodyPr>
              <a:lstStyle/>
              <a:p>
                <a:pPr algn="l">
                  <a:lnSpc>
                    <a:spcPct val="80000"/>
                  </a:lnSpc>
                  <a:spcBef>
                    <a:spcPct val="10000"/>
                  </a:spcBef>
                </a:pPr>
                <a:r>
                  <a:rPr lang="zh-CN" altLang="en-US" sz="1200" b="0">
                    <a:solidFill>
                      <a:schemeClr val="tx1"/>
                    </a:solidFill>
                  </a:rPr>
                  <a:t>基于文件的负载</a:t>
                </a:r>
                <a:endParaRPr lang="en-US" altLang="zh-CN" sz="1200" b="0">
                  <a:solidFill>
                    <a:schemeClr val="tx1"/>
                  </a:solidFill>
                </a:endParaRPr>
              </a:p>
            </p:txBody>
          </p:sp>
          <p:sp>
            <p:nvSpPr>
              <p:cNvPr id="232" name="Text Box 22"/>
              <p:cNvSpPr txBox="1">
                <a:spLocks noChangeArrowheads="1"/>
              </p:cNvSpPr>
              <p:nvPr/>
            </p:nvSpPr>
            <p:spPr bwMode="auto">
              <a:xfrm>
                <a:off x="3481" y="3440"/>
                <a:ext cx="444" cy="192"/>
              </a:xfrm>
              <a:prstGeom prst="rect">
                <a:avLst/>
              </a:prstGeom>
              <a:noFill/>
              <a:ln w="9525">
                <a:noFill/>
                <a:miter lim="800000"/>
                <a:headEnd/>
                <a:tailEnd/>
              </a:ln>
            </p:spPr>
            <p:txBody>
              <a:bodyPr lIns="0" rIns="0">
                <a:spAutoFit/>
              </a:bodyPr>
              <a:lstStyle/>
              <a:p>
                <a:pPr>
                  <a:spcBef>
                    <a:spcPct val="50000"/>
                  </a:spcBef>
                </a:pPr>
                <a:r>
                  <a:rPr lang="zh-CN" altLang="en-US" sz="1400" b="0">
                    <a:solidFill>
                      <a:schemeClr val="tx1"/>
                    </a:solidFill>
                  </a:rPr>
                  <a:t>节点 </a:t>
                </a:r>
                <a:r>
                  <a:rPr lang="en-US" altLang="zh-CN" sz="1400" b="0">
                    <a:solidFill>
                      <a:schemeClr val="tx1"/>
                    </a:solidFill>
                  </a:rPr>
                  <a:t>A</a:t>
                </a:r>
              </a:p>
            </p:txBody>
          </p:sp>
          <p:sp>
            <p:nvSpPr>
              <p:cNvPr id="233" name="Text Box 23"/>
              <p:cNvSpPr txBox="1">
                <a:spLocks noChangeArrowheads="1"/>
              </p:cNvSpPr>
              <p:nvPr/>
            </p:nvSpPr>
            <p:spPr bwMode="auto">
              <a:xfrm>
                <a:off x="3989" y="3440"/>
                <a:ext cx="443" cy="192"/>
              </a:xfrm>
              <a:prstGeom prst="rect">
                <a:avLst/>
              </a:prstGeom>
              <a:noFill/>
              <a:ln w="9525">
                <a:noFill/>
                <a:miter lim="800000"/>
                <a:headEnd/>
                <a:tailEnd/>
              </a:ln>
            </p:spPr>
            <p:txBody>
              <a:bodyPr lIns="0" rIns="0">
                <a:spAutoFit/>
              </a:bodyPr>
              <a:lstStyle/>
              <a:p>
                <a:pPr>
                  <a:spcBef>
                    <a:spcPct val="50000"/>
                  </a:spcBef>
                </a:pPr>
                <a:r>
                  <a:rPr lang="zh-CN" altLang="en-US" sz="1400" b="0">
                    <a:solidFill>
                      <a:schemeClr val="tx1"/>
                    </a:solidFill>
                  </a:rPr>
                  <a:t>节点</a:t>
                </a:r>
                <a:r>
                  <a:rPr lang="en-US" altLang="zh-CN" sz="1400" b="0">
                    <a:solidFill>
                      <a:schemeClr val="tx1"/>
                    </a:solidFill>
                  </a:rPr>
                  <a:t>B</a:t>
                </a:r>
              </a:p>
            </p:txBody>
          </p:sp>
          <p:sp>
            <p:nvSpPr>
              <p:cNvPr id="234" name="Text Box 24"/>
              <p:cNvSpPr txBox="1">
                <a:spLocks noChangeArrowheads="1"/>
              </p:cNvSpPr>
              <p:nvPr/>
            </p:nvSpPr>
            <p:spPr bwMode="auto">
              <a:xfrm>
                <a:off x="4545" y="3440"/>
                <a:ext cx="443" cy="192"/>
              </a:xfrm>
              <a:prstGeom prst="rect">
                <a:avLst/>
              </a:prstGeom>
              <a:noFill/>
              <a:ln w="9525">
                <a:noFill/>
                <a:miter lim="800000"/>
                <a:headEnd/>
                <a:tailEnd/>
              </a:ln>
            </p:spPr>
            <p:txBody>
              <a:bodyPr lIns="0" rIns="0">
                <a:spAutoFit/>
              </a:bodyPr>
              <a:lstStyle/>
              <a:p>
                <a:pPr>
                  <a:spcBef>
                    <a:spcPct val="50000"/>
                  </a:spcBef>
                </a:pPr>
                <a:r>
                  <a:rPr lang="zh-CN" altLang="en-US" sz="1400" b="0">
                    <a:solidFill>
                      <a:schemeClr val="tx1"/>
                    </a:solidFill>
                  </a:rPr>
                  <a:t>节点</a:t>
                </a:r>
                <a:r>
                  <a:rPr lang="en-US" altLang="zh-CN" sz="1400" b="0">
                    <a:solidFill>
                      <a:schemeClr val="tx1"/>
                    </a:solidFill>
                  </a:rPr>
                  <a:t>C</a:t>
                </a:r>
              </a:p>
            </p:txBody>
          </p:sp>
          <p:sp>
            <p:nvSpPr>
              <p:cNvPr id="235" name="Text Box 25"/>
              <p:cNvSpPr txBox="1">
                <a:spLocks noChangeArrowheads="1"/>
              </p:cNvSpPr>
              <p:nvPr/>
            </p:nvSpPr>
            <p:spPr bwMode="auto">
              <a:xfrm>
                <a:off x="5058" y="3440"/>
                <a:ext cx="446" cy="192"/>
              </a:xfrm>
              <a:prstGeom prst="rect">
                <a:avLst/>
              </a:prstGeom>
              <a:noFill/>
              <a:ln w="9525">
                <a:noFill/>
                <a:miter lim="800000"/>
                <a:headEnd/>
                <a:tailEnd/>
              </a:ln>
            </p:spPr>
            <p:txBody>
              <a:bodyPr lIns="0" rIns="0">
                <a:spAutoFit/>
              </a:bodyPr>
              <a:lstStyle/>
              <a:p>
                <a:pPr>
                  <a:spcBef>
                    <a:spcPct val="50000"/>
                  </a:spcBef>
                </a:pPr>
                <a:r>
                  <a:rPr lang="zh-CN" altLang="en-US" sz="1400" b="0">
                    <a:solidFill>
                      <a:schemeClr val="tx1"/>
                    </a:solidFill>
                  </a:rPr>
                  <a:t>节点</a:t>
                </a:r>
                <a:r>
                  <a:rPr lang="en-US" altLang="zh-CN" sz="1400" b="0">
                    <a:solidFill>
                      <a:schemeClr val="tx1"/>
                    </a:solidFill>
                  </a:rPr>
                  <a:t>D</a:t>
                </a:r>
              </a:p>
            </p:txBody>
          </p:sp>
          <p:sp>
            <p:nvSpPr>
              <p:cNvPr id="236" name="Line 26"/>
              <p:cNvSpPr>
                <a:spLocks noChangeShapeType="1"/>
              </p:cNvSpPr>
              <p:nvPr/>
            </p:nvSpPr>
            <p:spPr bwMode="auto">
              <a:xfrm>
                <a:off x="3735" y="3048"/>
                <a:ext cx="0" cy="0"/>
              </a:xfrm>
              <a:prstGeom prst="line">
                <a:avLst/>
              </a:prstGeom>
              <a:noFill/>
              <a:ln w="9525">
                <a:solidFill>
                  <a:schemeClr val="tx1"/>
                </a:solidFill>
                <a:round/>
                <a:headEnd/>
                <a:tailEnd/>
              </a:ln>
            </p:spPr>
            <p:txBody>
              <a:bodyPr/>
              <a:lstStyle/>
              <a:p>
                <a:endParaRPr lang="zh-CN" altLang="en-US"/>
              </a:p>
            </p:txBody>
          </p:sp>
          <p:cxnSp>
            <p:nvCxnSpPr>
              <p:cNvPr id="237" name="AutoShape 27"/>
              <p:cNvCxnSpPr>
                <a:cxnSpLocks noChangeShapeType="1"/>
                <a:stCxn id="222" idx="0"/>
                <a:endCxn id="224" idx="0"/>
              </p:cNvCxnSpPr>
              <p:nvPr/>
            </p:nvCxnSpPr>
            <p:spPr bwMode="auto">
              <a:xfrm flipV="1">
                <a:off x="3814" y="2256"/>
                <a:ext cx="475" cy="799"/>
              </a:xfrm>
              <a:prstGeom prst="straightConnector1">
                <a:avLst/>
              </a:prstGeom>
              <a:noFill/>
              <a:ln w="28575">
                <a:solidFill>
                  <a:schemeClr val="tx1"/>
                </a:solidFill>
                <a:prstDash val="dash"/>
                <a:round/>
                <a:headEnd/>
                <a:tailEnd/>
              </a:ln>
            </p:spPr>
          </p:cxnSp>
          <p:cxnSp>
            <p:nvCxnSpPr>
              <p:cNvPr id="238" name="AutoShape 28"/>
              <p:cNvCxnSpPr>
                <a:cxnSpLocks noChangeShapeType="1"/>
                <a:stCxn id="224" idx="0"/>
                <a:endCxn id="226" idx="0"/>
              </p:cNvCxnSpPr>
              <p:nvPr/>
            </p:nvCxnSpPr>
            <p:spPr bwMode="auto">
              <a:xfrm>
                <a:off x="4289" y="2256"/>
                <a:ext cx="540" cy="888"/>
              </a:xfrm>
              <a:prstGeom prst="straightConnector1">
                <a:avLst/>
              </a:prstGeom>
              <a:noFill/>
              <a:ln w="28575">
                <a:solidFill>
                  <a:schemeClr val="tx1"/>
                </a:solidFill>
                <a:prstDash val="dash"/>
                <a:round/>
                <a:headEnd/>
                <a:tailEnd/>
              </a:ln>
            </p:spPr>
          </p:cxnSp>
          <p:cxnSp>
            <p:nvCxnSpPr>
              <p:cNvPr id="239" name="AutoShape 29"/>
              <p:cNvCxnSpPr>
                <a:cxnSpLocks noChangeShapeType="1"/>
                <a:stCxn id="226" idx="0"/>
                <a:endCxn id="228" idx="0"/>
              </p:cNvCxnSpPr>
              <p:nvPr/>
            </p:nvCxnSpPr>
            <p:spPr bwMode="auto">
              <a:xfrm>
                <a:off x="4829" y="3144"/>
                <a:ext cx="539" cy="133"/>
              </a:xfrm>
              <a:prstGeom prst="straightConnector1">
                <a:avLst/>
              </a:prstGeom>
              <a:noFill/>
              <a:ln w="28575">
                <a:solidFill>
                  <a:schemeClr val="tx1"/>
                </a:solidFill>
                <a:prstDash val="dash"/>
                <a:round/>
                <a:headEnd/>
                <a:tailEnd/>
              </a:ln>
            </p:spPr>
          </p:cxnSp>
          <p:sp>
            <p:nvSpPr>
              <p:cNvPr id="240" name="Line 30"/>
              <p:cNvSpPr>
                <a:spLocks noChangeShapeType="1"/>
              </p:cNvSpPr>
              <p:nvPr/>
            </p:nvSpPr>
            <p:spPr bwMode="auto">
              <a:xfrm>
                <a:off x="3577" y="2737"/>
                <a:ext cx="1680" cy="0"/>
              </a:xfrm>
              <a:prstGeom prst="line">
                <a:avLst/>
              </a:prstGeom>
              <a:noFill/>
              <a:ln w="28575">
                <a:solidFill>
                  <a:srgbClr val="FF9999"/>
                </a:solidFill>
                <a:prstDash val="dash"/>
                <a:round/>
                <a:headEnd/>
                <a:tailEnd/>
              </a:ln>
            </p:spPr>
            <p:txBody>
              <a:bodyPr/>
              <a:lstStyle/>
              <a:p>
                <a:endParaRPr lang="zh-CN" altLang="en-US"/>
              </a:p>
            </p:txBody>
          </p:sp>
        </p:grpSp>
        <p:sp>
          <p:nvSpPr>
            <p:cNvPr id="9" name="AutoShape 32"/>
            <p:cNvSpPr>
              <a:spLocks noChangeArrowheads="1"/>
            </p:cNvSpPr>
            <p:nvPr/>
          </p:nvSpPr>
          <p:spPr bwMode="gray">
            <a:xfrm>
              <a:off x="507248" y="1402312"/>
              <a:ext cx="4953000" cy="2667000"/>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headEnd/>
              <a:tailEnd/>
            </a:ln>
            <a:effectLst/>
          </p:spPr>
          <p:txBody>
            <a:bodyPr lIns="0" rIns="0" anchor="ctr"/>
            <a:lstStyle/>
            <a:p>
              <a:pPr algn="l" eaLnBrk="0" hangingPunct="0">
                <a:defRPr/>
              </a:pPr>
              <a:endParaRPr lang="zh-CN" altLang="zh-CN" sz="1400">
                <a:solidFill>
                  <a:schemeClr val="bg1"/>
                </a:solidFill>
              </a:endParaRPr>
            </a:p>
          </p:txBody>
        </p:sp>
        <p:sp>
          <p:nvSpPr>
            <p:cNvPr id="10" name="Rectangle 33"/>
            <p:cNvSpPr>
              <a:spLocks noChangeArrowheads="1"/>
            </p:cNvSpPr>
            <p:nvPr/>
          </p:nvSpPr>
          <p:spPr bwMode="gray">
            <a:xfrm>
              <a:off x="583448" y="1478512"/>
              <a:ext cx="2252663" cy="274638"/>
            </a:xfrm>
            <a:prstGeom prst="rect">
              <a:avLst/>
            </a:prstGeom>
            <a:noFill/>
            <a:ln w="9525">
              <a:noFill/>
              <a:miter lim="800000"/>
              <a:headEnd/>
              <a:tailEnd/>
            </a:ln>
          </p:spPr>
          <p:txBody>
            <a:bodyPr wrap="none">
              <a:spAutoFit/>
            </a:bodyPr>
            <a:lstStyle/>
            <a:p>
              <a:pPr algn="l"/>
              <a:r>
                <a:rPr lang="en-US" altLang="zh-CN" sz="1200">
                  <a:solidFill>
                    <a:schemeClr val="bg1"/>
                  </a:solidFill>
                </a:rPr>
                <a:t>Slice based storage solution</a:t>
              </a:r>
            </a:p>
          </p:txBody>
        </p:sp>
        <p:grpSp>
          <p:nvGrpSpPr>
            <p:cNvPr id="11" name="Group 34"/>
            <p:cNvGrpSpPr>
              <a:grpSpLocks/>
            </p:cNvGrpSpPr>
            <p:nvPr/>
          </p:nvGrpSpPr>
          <p:grpSpPr bwMode="auto">
            <a:xfrm>
              <a:off x="659648" y="2691362"/>
              <a:ext cx="744538" cy="460375"/>
              <a:chOff x="4107" y="3614"/>
              <a:chExt cx="469" cy="290"/>
            </a:xfrm>
          </p:grpSpPr>
          <p:grpSp>
            <p:nvGrpSpPr>
              <p:cNvPr id="204" name="Group 35"/>
              <p:cNvGrpSpPr>
                <a:grpSpLocks/>
              </p:cNvGrpSpPr>
              <p:nvPr/>
            </p:nvGrpSpPr>
            <p:grpSpPr bwMode="auto">
              <a:xfrm>
                <a:off x="4107" y="3610"/>
                <a:ext cx="276" cy="289"/>
                <a:chOff x="2294" y="541"/>
                <a:chExt cx="241" cy="249"/>
              </a:xfrm>
            </p:grpSpPr>
            <p:sp>
              <p:nvSpPr>
                <p:cNvPr id="206" name="Oval 36"/>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207" name="Oval 37"/>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208" name="Oval 38"/>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209" name="Oval 39"/>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210" name="Oval 40"/>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211" name="Oval 41"/>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212" name="Oval 42"/>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213" name="Oval 43"/>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214" name="Oval 44"/>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215" name="Oval 45"/>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216" name="Oval 46"/>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217" name="Oval 47"/>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grpSp>
          <p:pic>
            <p:nvPicPr>
              <p:cNvPr id="205" name="Picture 48"/>
              <p:cNvPicPr>
                <a:picLocks noChangeAspect="1" noChangeArrowheads="1"/>
              </p:cNvPicPr>
              <p:nvPr/>
            </p:nvPicPr>
            <p:blipFill>
              <a:blip r:embed="rId2"/>
              <a:srcRect/>
              <a:stretch>
                <a:fillRect/>
              </a:stretch>
            </p:blipFill>
            <p:spPr bwMode="auto">
              <a:xfrm>
                <a:off x="4368" y="3648"/>
                <a:ext cx="208" cy="239"/>
              </a:xfrm>
              <a:prstGeom prst="rect">
                <a:avLst/>
              </a:prstGeom>
              <a:noFill/>
              <a:ln w="12700">
                <a:noFill/>
                <a:miter lim="800000"/>
                <a:headEnd/>
                <a:tailEnd/>
              </a:ln>
            </p:spPr>
          </p:pic>
        </p:grpSp>
        <p:sp>
          <p:nvSpPr>
            <p:cNvPr id="12" name="Rectangle 49"/>
            <p:cNvSpPr>
              <a:spLocks noChangeArrowheads="1"/>
            </p:cNvSpPr>
            <p:nvPr/>
          </p:nvSpPr>
          <p:spPr bwMode="auto">
            <a:xfrm>
              <a:off x="354848" y="3535912"/>
              <a:ext cx="5105400" cy="76200"/>
            </a:xfrm>
            <a:prstGeom prst="rect">
              <a:avLst/>
            </a:prstGeom>
            <a:solidFill>
              <a:schemeClr val="bg1"/>
            </a:solidFill>
            <a:ln w="9525">
              <a:noFill/>
              <a:miter lim="800000"/>
              <a:headEnd/>
              <a:tailEnd/>
            </a:ln>
          </p:spPr>
          <p:txBody>
            <a:bodyPr wrap="none" anchor="ctr"/>
            <a:lstStyle/>
            <a:p>
              <a:pPr algn="l"/>
              <a:endParaRPr lang="zh-CN" altLang="en-US" sz="1800" b="0">
                <a:solidFill>
                  <a:schemeClr val="tx1"/>
                </a:solidFill>
              </a:endParaRPr>
            </a:p>
          </p:txBody>
        </p:sp>
        <p:sp>
          <p:nvSpPr>
            <p:cNvPr id="13" name="Rectangle 50"/>
            <p:cNvSpPr>
              <a:spLocks noChangeArrowheads="1"/>
            </p:cNvSpPr>
            <p:nvPr/>
          </p:nvSpPr>
          <p:spPr bwMode="auto">
            <a:xfrm>
              <a:off x="3021848" y="1478512"/>
              <a:ext cx="168275" cy="304800"/>
            </a:xfrm>
            <a:prstGeom prst="rect">
              <a:avLst/>
            </a:prstGeom>
            <a:solidFill>
              <a:srgbClr val="FF66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4" name="Rectangle 51"/>
            <p:cNvSpPr>
              <a:spLocks noChangeArrowheads="1"/>
            </p:cNvSpPr>
            <p:nvPr/>
          </p:nvSpPr>
          <p:spPr bwMode="auto">
            <a:xfrm>
              <a:off x="3326648" y="1478512"/>
              <a:ext cx="168275" cy="304800"/>
            </a:xfrm>
            <a:prstGeom prst="rect">
              <a:avLst/>
            </a:prstGeom>
            <a:solidFill>
              <a:srgbClr val="FF00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5" name="Rectangle 52"/>
            <p:cNvSpPr>
              <a:spLocks noChangeArrowheads="1"/>
            </p:cNvSpPr>
            <p:nvPr/>
          </p:nvSpPr>
          <p:spPr bwMode="auto">
            <a:xfrm>
              <a:off x="3631448" y="1478512"/>
              <a:ext cx="168275" cy="304800"/>
            </a:xfrm>
            <a:prstGeom prst="rect">
              <a:avLst/>
            </a:prstGeom>
            <a:solidFill>
              <a:srgbClr val="FF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6" name="Rectangle 53"/>
            <p:cNvSpPr>
              <a:spLocks noChangeArrowheads="1"/>
            </p:cNvSpPr>
            <p:nvPr/>
          </p:nvSpPr>
          <p:spPr bwMode="gray">
            <a:xfrm>
              <a:off x="2488448" y="1783312"/>
              <a:ext cx="1430338" cy="274638"/>
            </a:xfrm>
            <a:prstGeom prst="rect">
              <a:avLst/>
            </a:prstGeom>
            <a:noFill/>
            <a:ln w="9525">
              <a:noFill/>
              <a:miter lim="800000"/>
              <a:headEnd/>
              <a:tailEnd/>
            </a:ln>
          </p:spPr>
          <p:txBody>
            <a:bodyPr wrap="none">
              <a:spAutoFit/>
            </a:bodyPr>
            <a:lstStyle/>
            <a:p>
              <a:pPr algn="l"/>
              <a:r>
                <a:rPr lang="en-US" altLang="zh-CN" sz="1200">
                  <a:solidFill>
                    <a:schemeClr val="bg1"/>
                  </a:solidFill>
                </a:rPr>
                <a:t>Hot content Slice</a:t>
              </a:r>
            </a:p>
          </p:txBody>
        </p:sp>
        <p:sp>
          <p:nvSpPr>
            <p:cNvPr id="17" name="Rectangle 54"/>
            <p:cNvSpPr>
              <a:spLocks noChangeArrowheads="1"/>
            </p:cNvSpPr>
            <p:nvPr/>
          </p:nvSpPr>
          <p:spPr bwMode="auto">
            <a:xfrm>
              <a:off x="4393448" y="1478512"/>
              <a:ext cx="168275" cy="304800"/>
            </a:xfrm>
            <a:prstGeom prst="rect">
              <a:avLst/>
            </a:prstGeom>
            <a:solidFill>
              <a:srgbClr val="99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8" name="Rectangle 55"/>
            <p:cNvSpPr>
              <a:spLocks noChangeArrowheads="1"/>
            </p:cNvSpPr>
            <p:nvPr/>
          </p:nvSpPr>
          <p:spPr bwMode="auto">
            <a:xfrm>
              <a:off x="4698248" y="1478512"/>
              <a:ext cx="168275" cy="304800"/>
            </a:xfrm>
            <a:prstGeom prst="rect">
              <a:avLst/>
            </a:prstGeom>
            <a:solidFill>
              <a:srgbClr val="00FF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9" name="Rectangle 56"/>
            <p:cNvSpPr>
              <a:spLocks noChangeArrowheads="1"/>
            </p:cNvSpPr>
            <p:nvPr/>
          </p:nvSpPr>
          <p:spPr bwMode="gray">
            <a:xfrm>
              <a:off x="3936248" y="1783312"/>
              <a:ext cx="1516063" cy="274638"/>
            </a:xfrm>
            <a:prstGeom prst="rect">
              <a:avLst/>
            </a:prstGeom>
            <a:noFill/>
            <a:ln w="9525">
              <a:noFill/>
              <a:miter lim="800000"/>
              <a:headEnd/>
              <a:tailEnd/>
            </a:ln>
          </p:spPr>
          <p:txBody>
            <a:bodyPr wrap="none">
              <a:spAutoFit/>
            </a:bodyPr>
            <a:lstStyle/>
            <a:p>
              <a:pPr algn="l"/>
              <a:r>
                <a:rPr lang="en-US" altLang="zh-CN" sz="1200">
                  <a:solidFill>
                    <a:schemeClr val="bg1"/>
                  </a:solidFill>
                </a:rPr>
                <a:t>Cold content Slice</a:t>
              </a:r>
            </a:p>
          </p:txBody>
        </p:sp>
        <p:sp>
          <p:nvSpPr>
            <p:cNvPr id="20" name="AutoShape 57"/>
            <p:cNvSpPr>
              <a:spLocks noChangeArrowheads="1"/>
            </p:cNvSpPr>
            <p:nvPr/>
          </p:nvSpPr>
          <p:spPr bwMode="gray">
            <a:xfrm>
              <a:off x="507248" y="4145512"/>
              <a:ext cx="4953000" cy="2743200"/>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headEnd/>
              <a:tailEnd/>
            </a:ln>
            <a:effectLst/>
          </p:spPr>
          <p:txBody>
            <a:bodyPr lIns="0" rIns="0" anchor="ctr"/>
            <a:lstStyle/>
            <a:p>
              <a:pPr algn="l" eaLnBrk="0" hangingPunct="0">
                <a:defRPr/>
              </a:pPr>
              <a:endParaRPr lang="zh-CN" altLang="zh-CN" sz="1400">
                <a:solidFill>
                  <a:schemeClr val="bg1"/>
                </a:solidFill>
              </a:endParaRPr>
            </a:p>
          </p:txBody>
        </p:sp>
        <p:sp>
          <p:nvSpPr>
            <p:cNvPr id="21" name="Rectangle 58"/>
            <p:cNvSpPr>
              <a:spLocks noChangeArrowheads="1"/>
            </p:cNvSpPr>
            <p:nvPr/>
          </p:nvSpPr>
          <p:spPr bwMode="gray">
            <a:xfrm>
              <a:off x="583448" y="4221712"/>
              <a:ext cx="2160588" cy="274638"/>
            </a:xfrm>
            <a:prstGeom prst="rect">
              <a:avLst/>
            </a:prstGeom>
            <a:noFill/>
            <a:ln w="9525">
              <a:noFill/>
              <a:miter lim="800000"/>
              <a:headEnd/>
              <a:tailEnd/>
            </a:ln>
          </p:spPr>
          <p:txBody>
            <a:bodyPr wrap="none">
              <a:spAutoFit/>
            </a:bodyPr>
            <a:lstStyle/>
            <a:p>
              <a:pPr algn="l"/>
              <a:r>
                <a:rPr lang="en-US" altLang="zh-CN" sz="1200">
                  <a:solidFill>
                    <a:schemeClr val="bg1"/>
                  </a:solidFill>
                </a:rPr>
                <a:t>File based storage solution</a:t>
              </a:r>
            </a:p>
          </p:txBody>
        </p:sp>
        <p:sp>
          <p:nvSpPr>
            <p:cNvPr id="22" name="Rectangle 74"/>
            <p:cNvSpPr>
              <a:spLocks noChangeArrowheads="1"/>
            </p:cNvSpPr>
            <p:nvPr/>
          </p:nvSpPr>
          <p:spPr bwMode="auto">
            <a:xfrm>
              <a:off x="354848" y="6202912"/>
              <a:ext cx="5105400" cy="76200"/>
            </a:xfrm>
            <a:prstGeom prst="rect">
              <a:avLst/>
            </a:prstGeom>
            <a:solidFill>
              <a:schemeClr val="bg1"/>
            </a:solidFill>
            <a:ln w="9525">
              <a:noFill/>
              <a:miter lim="800000"/>
              <a:headEnd/>
              <a:tailEnd/>
            </a:ln>
          </p:spPr>
          <p:txBody>
            <a:bodyPr wrap="none" anchor="ctr"/>
            <a:lstStyle/>
            <a:p>
              <a:pPr algn="l"/>
              <a:endParaRPr lang="zh-CN" altLang="en-US" sz="1800" b="0">
                <a:solidFill>
                  <a:schemeClr val="tx1"/>
                </a:solidFill>
              </a:endParaRPr>
            </a:p>
          </p:txBody>
        </p:sp>
        <p:sp>
          <p:nvSpPr>
            <p:cNvPr id="23" name="Rectangle 78"/>
            <p:cNvSpPr>
              <a:spLocks noChangeArrowheads="1"/>
            </p:cNvSpPr>
            <p:nvPr/>
          </p:nvSpPr>
          <p:spPr bwMode="gray">
            <a:xfrm>
              <a:off x="2793248" y="4450312"/>
              <a:ext cx="1338263" cy="274638"/>
            </a:xfrm>
            <a:prstGeom prst="rect">
              <a:avLst/>
            </a:prstGeom>
            <a:noFill/>
            <a:ln w="9525">
              <a:noFill/>
              <a:miter lim="800000"/>
              <a:headEnd/>
              <a:tailEnd/>
            </a:ln>
          </p:spPr>
          <p:txBody>
            <a:bodyPr wrap="none">
              <a:spAutoFit/>
            </a:bodyPr>
            <a:lstStyle/>
            <a:p>
              <a:pPr algn="l"/>
              <a:r>
                <a:rPr lang="en-US" altLang="zh-CN" sz="1200">
                  <a:solidFill>
                    <a:schemeClr val="bg1"/>
                  </a:solidFill>
                </a:rPr>
                <a:t>Hot content File</a:t>
              </a:r>
            </a:p>
          </p:txBody>
        </p:sp>
        <p:sp>
          <p:nvSpPr>
            <p:cNvPr id="24" name="Rectangle 81"/>
            <p:cNvSpPr>
              <a:spLocks noChangeArrowheads="1"/>
            </p:cNvSpPr>
            <p:nvPr/>
          </p:nvSpPr>
          <p:spPr bwMode="gray">
            <a:xfrm>
              <a:off x="4088648" y="4450312"/>
              <a:ext cx="1423988" cy="274638"/>
            </a:xfrm>
            <a:prstGeom prst="rect">
              <a:avLst/>
            </a:prstGeom>
            <a:noFill/>
            <a:ln w="9525">
              <a:noFill/>
              <a:miter lim="800000"/>
              <a:headEnd/>
              <a:tailEnd/>
            </a:ln>
          </p:spPr>
          <p:txBody>
            <a:bodyPr wrap="none">
              <a:spAutoFit/>
            </a:bodyPr>
            <a:lstStyle/>
            <a:p>
              <a:pPr algn="l"/>
              <a:r>
                <a:rPr lang="en-US" altLang="zh-CN" sz="1200">
                  <a:solidFill>
                    <a:schemeClr val="bg1"/>
                  </a:solidFill>
                </a:rPr>
                <a:t>Cold content File</a:t>
              </a:r>
            </a:p>
          </p:txBody>
        </p:sp>
        <p:sp>
          <p:nvSpPr>
            <p:cNvPr id="25" name="AutoShape 82"/>
            <p:cNvSpPr>
              <a:spLocks noChangeArrowheads="1"/>
            </p:cNvSpPr>
            <p:nvPr/>
          </p:nvSpPr>
          <p:spPr bwMode="auto">
            <a:xfrm>
              <a:off x="4926848" y="4221712"/>
              <a:ext cx="293688" cy="228600"/>
            </a:xfrm>
            <a:prstGeom prst="foldedCorner">
              <a:avLst>
                <a:gd name="adj" fmla="val 12500"/>
              </a:avLst>
            </a:prstGeom>
            <a:solidFill>
              <a:srgbClr val="00FFFF"/>
            </a:solidFill>
            <a:ln w="9525">
              <a:solidFill>
                <a:schemeClr val="tx1"/>
              </a:solidFill>
              <a:round/>
              <a:headEnd/>
              <a:tailEnd/>
            </a:ln>
          </p:spPr>
          <p:txBody>
            <a:bodyPr wrap="none" anchor="ctr"/>
            <a:lstStyle/>
            <a:p>
              <a:endParaRPr lang="zh-CN" altLang="zh-CN" sz="1200">
                <a:solidFill>
                  <a:schemeClr val="tx1"/>
                </a:solidFill>
              </a:endParaRPr>
            </a:p>
          </p:txBody>
        </p:sp>
        <p:grpSp>
          <p:nvGrpSpPr>
            <p:cNvPr id="26" name="Group 83"/>
            <p:cNvGrpSpPr>
              <a:grpSpLocks/>
            </p:cNvGrpSpPr>
            <p:nvPr/>
          </p:nvGrpSpPr>
          <p:grpSpPr bwMode="auto">
            <a:xfrm>
              <a:off x="1820111" y="2694537"/>
              <a:ext cx="744537" cy="460375"/>
              <a:chOff x="4107" y="3614"/>
              <a:chExt cx="469" cy="290"/>
            </a:xfrm>
          </p:grpSpPr>
          <p:grpSp>
            <p:nvGrpSpPr>
              <p:cNvPr id="190" name="Group 84"/>
              <p:cNvGrpSpPr>
                <a:grpSpLocks/>
              </p:cNvGrpSpPr>
              <p:nvPr/>
            </p:nvGrpSpPr>
            <p:grpSpPr bwMode="auto">
              <a:xfrm>
                <a:off x="4107" y="3610"/>
                <a:ext cx="276" cy="289"/>
                <a:chOff x="2294" y="541"/>
                <a:chExt cx="241" cy="249"/>
              </a:xfrm>
            </p:grpSpPr>
            <p:sp>
              <p:nvSpPr>
                <p:cNvPr id="192" name="Oval 85"/>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93" name="Oval 86"/>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94" name="Oval 87"/>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95" name="Oval 88"/>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96" name="Oval 89"/>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97" name="Oval 90"/>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98" name="Oval 91"/>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99" name="Oval 92"/>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200" name="Oval 93"/>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201" name="Oval 94"/>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202" name="Oval 95"/>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203" name="Oval 96"/>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grpSp>
          <p:pic>
            <p:nvPicPr>
              <p:cNvPr id="191" name="Picture 97"/>
              <p:cNvPicPr>
                <a:picLocks noChangeAspect="1" noChangeArrowheads="1"/>
              </p:cNvPicPr>
              <p:nvPr/>
            </p:nvPicPr>
            <p:blipFill>
              <a:blip r:embed="rId2"/>
              <a:srcRect/>
              <a:stretch>
                <a:fillRect/>
              </a:stretch>
            </p:blipFill>
            <p:spPr bwMode="auto">
              <a:xfrm>
                <a:off x="4368" y="3648"/>
                <a:ext cx="208" cy="239"/>
              </a:xfrm>
              <a:prstGeom prst="rect">
                <a:avLst/>
              </a:prstGeom>
              <a:noFill/>
              <a:ln w="12700">
                <a:noFill/>
                <a:miter lim="800000"/>
                <a:headEnd/>
                <a:tailEnd/>
              </a:ln>
            </p:spPr>
          </p:pic>
        </p:grpSp>
        <p:grpSp>
          <p:nvGrpSpPr>
            <p:cNvPr id="27" name="Group 98"/>
            <p:cNvGrpSpPr>
              <a:grpSpLocks/>
            </p:cNvGrpSpPr>
            <p:nvPr/>
          </p:nvGrpSpPr>
          <p:grpSpPr bwMode="auto">
            <a:xfrm>
              <a:off x="3098048" y="2694537"/>
              <a:ext cx="744538" cy="460375"/>
              <a:chOff x="4107" y="3614"/>
              <a:chExt cx="469" cy="290"/>
            </a:xfrm>
          </p:grpSpPr>
          <p:grpSp>
            <p:nvGrpSpPr>
              <p:cNvPr id="176" name="Group 99"/>
              <p:cNvGrpSpPr>
                <a:grpSpLocks/>
              </p:cNvGrpSpPr>
              <p:nvPr/>
            </p:nvGrpSpPr>
            <p:grpSpPr bwMode="auto">
              <a:xfrm>
                <a:off x="4107" y="3610"/>
                <a:ext cx="276" cy="289"/>
                <a:chOff x="2294" y="541"/>
                <a:chExt cx="241" cy="249"/>
              </a:xfrm>
            </p:grpSpPr>
            <p:sp>
              <p:nvSpPr>
                <p:cNvPr id="178" name="Oval 100"/>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79" name="Oval 101"/>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80" name="Oval 102"/>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81" name="Oval 103"/>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82" name="Oval 104"/>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83" name="Oval 105"/>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84" name="Oval 106"/>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85" name="Oval 107"/>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86" name="Oval 108"/>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87" name="Oval 109"/>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88" name="Oval 110"/>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89" name="Oval 111"/>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grpSp>
          <p:pic>
            <p:nvPicPr>
              <p:cNvPr id="177" name="Picture 112"/>
              <p:cNvPicPr>
                <a:picLocks noChangeAspect="1" noChangeArrowheads="1"/>
              </p:cNvPicPr>
              <p:nvPr/>
            </p:nvPicPr>
            <p:blipFill>
              <a:blip r:embed="rId2"/>
              <a:srcRect/>
              <a:stretch>
                <a:fillRect/>
              </a:stretch>
            </p:blipFill>
            <p:spPr bwMode="auto">
              <a:xfrm>
                <a:off x="4368" y="3648"/>
                <a:ext cx="208" cy="239"/>
              </a:xfrm>
              <a:prstGeom prst="rect">
                <a:avLst/>
              </a:prstGeom>
              <a:noFill/>
              <a:ln w="12700">
                <a:noFill/>
                <a:miter lim="800000"/>
                <a:headEnd/>
                <a:tailEnd/>
              </a:ln>
            </p:spPr>
          </p:pic>
        </p:grpSp>
        <p:grpSp>
          <p:nvGrpSpPr>
            <p:cNvPr id="28" name="Group 113"/>
            <p:cNvGrpSpPr>
              <a:grpSpLocks/>
            </p:cNvGrpSpPr>
            <p:nvPr/>
          </p:nvGrpSpPr>
          <p:grpSpPr bwMode="auto">
            <a:xfrm>
              <a:off x="4317248" y="2694537"/>
              <a:ext cx="744538" cy="460375"/>
              <a:chOff x="4107" y="3614"/>
              <a:chExt cx="469" cy="290"/>
            </a:xfrm>
          </p:grpSpPr>
          <p:grpSp>
            <p:nvGrpSpPr>
              <p:cNvPr id="162" name="Group 114"/>
              <p:cNvGrpSpPr>
                <a:grpSpLocks/>
              </p:cNvGrpSpPr>
              <p:nvPr/>
            </p:nvGrpSpPr>
            <p:grpSpPr bwMode="auto">
              <a:xfrm>
                <a:off x="4107" y="3610"/>
                <a:ext cx="276" cy="289"/>
                <a:chOff x="2294" y="541"/>
                <a:chExt cx="241" cy="249"/>
              </a:xfrm>
            </p:grpSpPr>
            <p:sp>
              <p:nvSpPr>
                <p:cNvPr id="164" name="Oval 115"/>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65" name="Oval 116"/>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66" name="Oval 117"/>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67" name="Oval 118"/>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68" name="Oval 119"/>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69" name="Oval 120"/>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70" name="Oval 121"/>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71" name="Oval 122"/>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72" name="Oval 123"/>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73" name="Oval 124"/>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74" name="Oval 125"/>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75" name="Oval 126"/>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grpSp>
          <p:pic>
            <p:nvPicPr>
              <p:cNvPr id="163" name="Picture 127"/>
              <p:cNvPicPr>
                <a:picLocks noChangeAspect="1" noChangeArrowheads="1"/>
              </p:cNvPicPr>
              <p:nvPr/>
            </p:nvPicPr>
            <p:blipFill>
              <a:blip r:embed="rId2"/>
              <a:srcRect/>
              <a:stretch>
                <a:fillRect/>
              </a:stretch>
            </p:blipFill>
            <p:spPr bwMode="auto">
              <a:xfrm>
                <a:off x="4368" y="3648"/>
                <a:ext cx="208" cy="239"/>
              </a:xfrm>
              <a:prstGeom prst="rect">
                <a:avLst/>
              </a:prstGeom>
              <a:noFill/>
              <a:ln w="12700">
                <a:noFill/>
                <a:miter lim="800000"/>
                <a:headEnd/>
                <a:tailEnd/>
              </a:ln>
            </p:spPr>
          </p:pic>
        </p:grpSp>
        <p:grpSp>
          <p:nvGrpSpPr>
            <p:cNvPr id="29" name="Group 134"/>
            <p:cNvGrpSpPr>
              <a:grpSpLocks/>
            </p:cNvGrpSpPr>
            <p:nvPr/>
          </p:nvGrpSpPr>
          <p:grpSpPr bwMode="auto">
            <a:xfrm>
              <a:off x="872373" y="2084937"/>
              <a:ext cx="473075" cy="609600"/>
              <a:chOff x="326" y="1104"/>
              <a:chExt cx="298" cy="384"/>
            </a:xfrm>
          </p:grpSpPr>
          <p:sp>
            <p:nvSpPr>
              <p:cNvPr id="157" name="Rectangle 128"/>
              <p:cNvSpPr>
                <a:spLocks noChangeArrowheads="1"/>
              </p:cNvSpPr>
              <p:nvPr/>
            </p:nvSpPr>
            <p:spPr bwMode="auto">
              <a:xfrm>
                <a:off x="518" y="1104"/>
                <a:ext cx="106" cy="192"/>
              </a:xfrm>
              <a:prstGeom prst="rect">
                <a:avLst/>
              </a:prstGeom>
              <a:solidFill>
                <a:srgbClr val="99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58" name="Rectangle 129"/>
              <p:cNvSpPr>
                <a:spLocks noChangeArrowheads="1"/>
              </p:cNvSpPr>
              <p:nvPr/>
            </p:nvSpPr>
            <p:spPr bwMode="auto">
              <a:xfrm>
                <a:off x="470" y="1152"/>
                <a:ext cx="106" cy="192"/>
              </a:xfrm>
              <a:prstGeom prst="rect">
                <a:avLst/>
              </a:prstGeom>
              <a:solidFill>
                <a:srgbClr val="00FF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59" name="Rectangle 131"/>
              <p:cNvSpPr>
                <a:spLocks noChangeArrowheads="1"/>
              </p:cNvSpPr>
              <p:nvPr/>
            </p:nvSpPr>
            <p:spPr bwMode="auto">
              <a:xfrm>
                <a:off x="422" y="1200"/>
                <a:ext cx="106" cy="192"/>
              </a:xfrm>
              <a:prstGeom prst="rect">
                <a:avLst/>
              </a:prstGeom>
              <a:solidFill>
                <a:srgbClr val="FF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60" name="Rectangle 132"/>
              <p:cNvSpPr>
                <a:spLocks noChangeArrowheads="1"/>
              </p:cNvSpPr>
              <p:nvPr/>
            </p:nvSpPr>
            <p:spPr bwMode="auto">
              <a:xfrm>
                <a:off x="374" y="1248"/>
                <a:ext cx="106" cy="192"/>
              </a:xfrm>
              <a:prstGeom prst="rect">
                <a:avLst/>
              </a:prstGeom>
              <a:solidFill>
                <a:srgbClr val="FF00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61" name="Rectangle 133"/>
              <p:cNvSpPr>
                <a:spLocks noChangeArrowheads="1"/>
              </p:cNvSpPr>
              <p:nvPr/>
            </p:nvSpPr>
            <p:spPr bwMode="auto">
              <a:xfrm>
                <a:off x="326" y="1296"/>
                <a:ext cx="106" cy="192"/>
              </a:xfrm>
              <a:prstGeom prst="rect">
                <a:avLst/>
              </a:prstGeom>
              <a:solidFill>
                <a:srgbClr val="FF6600"/>
              </a:solidFill>
              <a:ln w="9525">
                <a:solidFill>
                  <a:schemeClr val="tx1"/>
                </a:solidFill>
                <a:miter lim="800000"/>
                <a:headEnd/>
                <a:tailEnd/>
              </a:ln>
            </p:spPr>
            <p:txBody>
              <a:bodyPr wrap="none" anchor="ctr"/>
              <a:lstStyle/>
              <a:p>
                <a:endParaRPr lang="zh-CN" altLang="zh-CN" sz="1200">
                  <a:solidFill>
                    <a:schemeClr val="tx1"/>
                  </a:solidFill>
                </a:endParaRPr>
              </a:p>
            </p:txBody>
          </p:sp>
        </p:grpSp>
        <p:grpSp>
          <p:nvGrpSpPr>
            <p:cNvPr id="30" name="Group 135"/>
            <p:cNvGrpSpPr>
              <a:grpSpLocks/>
            </p:cNvGrpSpPr>
            <p:nvPr/>
          </p:nvGrpSpPr>
          <p:grpSpPr bwMode="auto">
            <a:xfrm>
              <a:off x="1939173" y="2084937"/>
              <a:ext cx="473075" cy="609600"/>
              <a:chOff x="326" y="1104"/>
              <a:chExt cx="298" cy="384"/>
            </a:xfrm>
          </p:grpSpPr>
          <p:sp>
            <p:nvSpPr>
              <p:cNvPr id="152" name="Rectangle 136"/>
              <p:cNvSpPr>
                <a:spLocks noChangeArrowheads="1"/>
              </p:cNvSpPr>
              <p:nvPr/>
            </p:nvSpPr>
            <p:spPr bwMode="auto">
              <a:xfrm>
                <a:off x="518" y="1104"/>
                <a:ext cx="106" cy="192"/>
              </a:xfrm>
              <a:prstGeom prst="rect">
                <a:avLst/>
              </a:prstGeom>
              <a:solidFill>
                <a:srgbClr val="99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53" name="Rectangle 137"/>
              <p:cNvSpPr>
                <a:spLocks noChangeArrowheads="1"/>
              </p:cNvSpPr>
              <p:nvPr/>
            </p:nvSpPr>
            <p:spPr bwMode="auto">
              <a:xfrm>
                <a:off x="470" y="1152"/>
                <a:ext cx="106" cy="192"/>
              </a:xfrm>
              <a:prstGeom prst="rect">
                <a:avLst/>
              </a:prstGeom>
              <a:solidFill>
                <a:srgbClr val="00FF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54" name="Rectangle 138"/>
              <p:cNvSpPr>
                <a:spLocks noChangeArrowheads="1"/>
              </p:cNvSpPr>
              <p:nvPr/>
            </p:nvSpPr>
            <p:spPr bwMode="auto">
              <a:xfrm>
                <a:off x="422" y="1200"/>
                <a:ext cx="106" cy="192"/>
              </a:xfrm>
              <a:prstGeom prst="rect">
                <a:avLst/>
              </a:prstGeom>
              <a:solidFill>
                <a:srgbClr val="FF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55" name="Rectangle 139"/>
              <p:cNvSpPr>
                <a:spLocks noChangeArrowheads="1"/>
              </p:cNvSpPr>
              <p:nvPr/>
            </p:nvSpPr>
            <p:spPr bwMode="auto">
              <a:xfrm>
                <a:off x="374" y="1248"/>
                <a:ext cx="106" cy="192"/>
              </a:xfrm>
              <a:prstGeom prst="rect">
                <a:avLst/>
              </a:prstGeom>
              <a:solidFill>
                <a:srgbClr val="FF00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56" name="Rectangle 140"/>
              <p:cNvSpPr>
                <a:spLocks noChangeArrowheads="1"/>
              </p:cNvSpPr>
              <p:nvPr/>
            </p:nvSpPr>
            <p:spPr bwMode="auto">
              <a:xfrm>
                <a:off x="326" y="1296"/>
                <a:ext cx="106" cy="192"/>
              </a:xfrm>
              <a:prstGeom prst="rect">
                <a:avLst/>
              </a:prstGeom>
              <a:solidFill>
                <a:srgbClr val="FF6600"/>
              </a:solidFill>
              <a:ln w="9525">
                <a:solidFill>
                  <a:schemeClr val="tx1"/>
                </a:solidFill>
                <a:miter lim="800000"/>
                <a:headEnd/>
                <a:tailEnd/>
              </a:ln>
            </p:spPr>
            <p:txBody>
              <a:bodyPr wrap="none" anchor="ctr"/>
              <a:lstStyle/>
              <a:p>
                <a:endParaRPr lang="zh-CN" altLang="zh-CN" sz="1200">
                  <a:solidFill>
                    <a:schemeClr val="tx1"/>
                  </a:solidFill>
                </a:endParaRPr>
              </a:p>
            </p:txBody>
          </p:sp>
        </p:grpSp>
        <p:grpSp>
          <p:nvGrpSpPr>
            <p:cNvPr id="31" name="Group 141"/>
            <p:cNvGrpSpPr>
              <a:grpSpLocks/>
            </p:cNvGrpSpPr>
            <p:nvPr/>
          </p:nvGrpSpPr>
          <p:grpSpPr bwMode="auto">
            <a:xfrm>
              <a:off x="3234573" y="2084937"/>
              <a:ext cx="473075" cy="609600"/>
              <a:chOff x="326" y="1104"/>
              <a:chExt cx="298" cy="384"/>
            </a:xfrm>
          </p:grpSpPr>
          <p:sp>
            <p:nvSpPr>
              <p:cNvPr id="147" name="Rectangle 142"/>
              <p:cNvSpPr>
                <a:spLocks noChangeArrowheads="1"/>
              </p:cNvSpPr>
              <p:nvPr/>
            </p:nvSpPr>
            <p:spPr bwMode="auto">
              <a:xfrm>
                <a:off x="518" y="1104"/>
                <a:ext cx="106" cy="192"/>
              </a:xfrm>
              <a:prstGeom prst="rect">
                <a:avLst/>
              </a:prstGeom>
              <a:solidFill>
                <a:srgbClr val="99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48" name="Rectangle 143"/>
              <p:cNvSpPr>
                <a:spLocks noChangeArrowheads="1"/>
              </p:cNvSpPr>
              <p:nvPr/>
            </p:nvSpPr>
            <p:spPr bwMode="auto">
              <a:xfrm>
                <a:off x="470" y="1152"/>
                <a:ext cx="106" cy="192"/>
              </a:xfrm>
              <a:prstGeom prst="rect">
                <a:avLst/>
              </a:prstGeom>
              <a:solidFill>
                <a:srgbClr val="00FF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49" name="Rectangle 144"/>
              <p:cNvSpPr>
                <a:spLocks noChangeArrowheads="1"/>
              </p:cNvSpPr>
              <p:nvPr/>
            </p:nvSpPr>
            <p:spPr bwMode="auto">
              <a:xfrm>
                <a:off x="422" y="1200"/>
                <a:ext cx="106" cy="192"/>
              </a:xfrm>
              <a:prstGeom prst="rect">
                <a:avLst/>
              </a:prstGeom>
              <a:solidFill>
                <a:srgbClr val="FF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50" name="Rectangle 145"/>
              <p:cNvSpPr>
                <a:spLocks noChangeArrowheads="1"/>
              </p:cNvSpPr>
              <p:nvPr/>
            </p:nvSpPr>
            <p:spPr bwMode="auto">
              <a:xfrm>
                <a:off x="374" y="1248"/>
                <a:ext cx="106" cy="192"/>
              </a:xfrm>
              <a:prstGeom prst="rect">
                <a:avLst/>
              </a:prstGeom>
              <a:solidFill>
                <a:srgbClr val="FF00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51" name="Rectangle 146"/>
              <p:cNvSpPr>
                <a:spLocks noChangeArrowheads="1"/>
              </p:cNvSpPr>
              <p:nvPr/>
            </p:nvSpPr>
            <p:spPr bwMode="auto">
              <a:xfrm>
                <a:off x="326" y="1296"/>
                <a:ext cx="106" cy="192"/>
              </a:xfrm>
              <a:prstGeom prst="rect">
                <a:avLst/>
              </a:prstGeom>
              <a:solidFill>
                <a:srgbClr val="FF6600"/>
              </a:solidFill>
              <a:ln w="9525">
                <a:solidFill>
                  <a:schemeClr val="tx1"/>
                </a:solidFill>
                <a:miter lim="800000"/>
                <a:headEnd/>
                <a:tailEnd/>
              </a:ln>
            </p:spPr>
            <p:txBody>
              <a:bodyPr wrap="none" anchor="ctr"/>
              <a:lstStyle/>
              <a:p>
                <a:endParaRPr lang="zh-CN" altLang="zh-CN" sz="1200">
                  <a:solidFill>
                    <a:schemeClr val="tx1"/>
                  </a:solidFill>
                </a:endParaRPr>
              </a:p>
            </p:txBody>
          </p:sp>
        </p:grpSp>
        <p:grpSp>
          <p:nvGrpSpPr>
            <p:cNvPr id="32" name="Group 153"/>
            <p:cNvGrpSpPr>
              <a:grpSpLocks/>
            </p:cNvGrpSpPr>
            <p:nvPr/>
          </p:nvGrpSpPr>
          <p:grpSpPr bwMode="auto">
            <a:xfrm>
              <a:off x="4317248" y="2084937"/>
              <a:ext cx="473075" cy="609600"/>
              <a:chOff x="326" y="1104"/>
              <a:chExt cx="298" cy="384"/>
            </a:xfrm>
          </p:grpSpPr>
          <p:sp>
            <p:nvSpPr>
              <p:cNvPr id="142" name="Rectangle 154"/>
              <p:cNvSpPr>
                <a:spLocks noChangeArrowheads="1"/>
              </p:cNvSpPr>
              <p:nvPr/>
            </p:nvSpPr>
            <p:spPr bwMode="auto">
              <a:xfrm>
                <a:off x="518" y="1104"/>
                <a:ext cx="106" cy="192"/>
              </a:xfrm>
              <a:prstGeom prst="rect">
                <a:avLst/>
              </a:prstGeom>
              <a:solidFill>
                <a:srgbClr val="99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43" name="Rectangle 155"/>
              <p:cNvSpPr>
                <a:spLocks noChangeArrowheads="1"/>
              </p:cNvSpPr>
              <p:nvPr/>
            </p:nvSpPr>
            <p:spPr bwMode="auto">
              <a:xfrm>
                <a:off x="470" y="1152"/>
                <a:ext cx="106" cy="192"/>
              </a:xfrm>
              <a:prstGeom prst="rect">
                <a:avLst/>
              </a:prstGeom>
              <a:solidFill>
                <a:srgbClr val="00FF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44" name="Rectangle 156"/>
              <p:cNvSpPr>
                <a:spLocks noChangeArrowheads="1"/>
              </p:cNvSpPr>
              <p:nvPr/>
            </p:nvSpPr>
            <p:spPr bwMode="auto">
              <a:xfrm>
                <a:off x="422" y="1200"/>
                <a:ext cx="106" cy="192"/>
              </a:xfrm>
              <a:prstGeom prst="rect">
                <a:avLst/>
              </a:prstGeom>
              <a:solidFill>
                <a:srgbClr val="FFCC00"/>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45" name="Rectangle 157"/>
              <p:cNvSpPr>
                <a:spLocks noChangeArrowheads="1"/>
              </p:cNvSpPr>
              <p:nvPr/>
            </p:nvSpPr>
            <p:spPr bwMode="auto">
              <a:xfrm>
                <a:off x="374" y="1248"/>
                <a:ext cx="106" cy="192"/>
              </a:xfrm>
              <a:prstGeom prst="rect">
                <a:avLst/>
              </a:prstGeom>
              <a:solidFill>
                <a:srgbClr val="FF00FF"/>
              </a:solidFill>
              <a:ln w="9525">
                <a:solidFill>
                  <a:schemeClr val="tx1"/>
                </a:solidFill>
                <a:miter lim="800000"/>
                <a:headEnd/>
                <a:tailEnd/>
              </a:ln>
            </p:spPr>
            <p:txBody>
              <a:bodyPr wrap="none" anchor="ctr"/>
              <a:lstStyle/>
              <a:p>
                <a:endParaRPr lang="zh-CN" altLang="zh-CN" sz="1200">
                  <a:solidFill>
                    <a:schemeClr val="tx1"/>
                  </a:solidFill>
                </a:endParaRPr>
              </a:p>
            </p:txBody>
          </p:sp>
          <p:sp>
            <p:nvSpPr>
              <p:cNvPr id="146" name="Rectangle 158"/>
              <p:cNvSpPr>
                <a:spLocks noChangeArrowheads="1"/>
              </p:cNvSpPr>
              <p:nvPr/>
            </p:nvSpPr>
            <p:spPr bwMode="auto">
              <a:xfrm>
                <a:off x="326" y="1296"/>
                <a:ext cx="106" cy="192"/>
              </a:xfrm>
              <a:prstGeom prst="rect">
                <a:avLst/>
              </a:prstGeom>
              <a:solidFill>
                <a:srgbClr val="FF6600"/>
              </a:solidFill>
              <a:ln w="9525">
                <a:solidFill>
                  <a:schemeClr val="tx1"/>
                </a:solidFill>
                <a:miter lim="800000"/>
                <a:headEnd/>
                <a:tailEnd/>
              </a:ln>
            </p:spPr>
            <p:txBody>
              <a:bodyPr wrap="none" anchor="ctr"/>
              <a:lstStyle/>
              <a:p>
                <a:endParaRPr lang="zh-CN" altLang="zh-CN" sz="1200">
                  <a:solidFill>
                    <a:schemeClr val="tx1"/>
                  </a:solidFill>
                </a:endParaRPr>
              </a:p>
            </p:txBody>
          </p:sp>
        </p:grpSp>
        <p:sp>
          <p:nvSpPr>
            <p:cNvPr id="33" name="AutoShape 159"/>
            <p:cNvSpPr>
              <a:spLocks noChangeArrowheads="1"/>
            </p:cNvSpPr>
            <p:nvPr/>
          </p:nvSpPr>
          <p:spPr bwMode="auto">
            <a:xfrm>
              <a:off x="2945648" y="4221712"/>
              <a:ext cx="293688" cy="228600"/>
            </a:xfrm>
            <a:prstGeom prst="foldedCorner">
              <a:avLst>
                <a:gd name="adj" fmla="val 12500"/>
              </a:avLst>
            </a:prstGeom>
            <a:solidFill>
              <a:srgbClr val="FF0000"/>
            </a:solidFill>
            <a:ln w="9525">
              <a:solidFill>
                <a:schemeClr val="tx1"/>
              </a:solidFill>
              <a:round/>
              <a:headEnd/>
              <a:tailEnd/>
            </a:ln>
          </p:spPr>
          <p:txBody>
            <a:bodyPr wrap="none" anchor="ctr"/>
            <a:lstStyle/>
            <a:p>
              <a:endParaRPr lang="zh-CN" altLang="zh-CN" sz="1200">
                <a:solidFill>
                  <a:schemeClr val="tx1"/>
                </a:solidFill>
              </a:endParaRPr>
            </a:p>
          </p:txBody>
        </p:sp>
        <p:sp>
          <p:nvSpPr>
            <p:cNvPr id="34" name="AutoShape 160"/>
            <p:cNvSpPr>
              <a:spLocks noChangeArrowheads="1"/>
            </p:cNvSpPr>
            <p:nvPr/>
          </p:nvSpPr>
          <p:spPr bwMode="auto">
            <a:xfrm>
              <a:off x="3326648" y="4221712"/>
              <a:ext cx="293688" cy="228600"/>
            </a:xfrm>
            <a:prstGeom prst="foldedCorner">
              <a:avLst>
                <a:gd name="adj" fmla="val 12500"/>
              </a:avLst>
            </a:prstGeom>
            <a:solidFill>
              <a:srgbClr val="FF6600"/>
            </a:solidFill>
            <a:ln w="9525">
              <a:solidFill>
                <a:schemeClr val="tx1"/>
              </a:solidFill>
              <a:round/>
              <a:headEnd/>
              <a:tailEnd/>
            </a:ln>
          </p:spPr>
          <p:txBody>
            <a:bodyPr wrap="none" anchor="ctr"/>
            <a:lstStyle/>
            <a:p>
              <a:endParaRPr lang="zh-CN" altLang="zh-CN" sz="1200">
                <a:solidFill>
                  <a:schemeClr val="tx1"/>
                </a:solidFill>
              </a:endParaRPr>
            </a:p>
          </p:txBody>
        </p:sp>
        <p:sp>
          <p:nvSpPr>
            <p:cNvPr id="35" name="AutoShape 161"/>
            <p:cNvSpPr>
              <a:spLocks noChangeArrowheads="1"/>
            </p:cNvSpPr>
            <p:nvPr/>
          </p:nvSpPr>
          <p:spPr bwMode="auto">
            <a:xfrm>
              <a:off x="3707648" y="4221712"/>
              <a:ext cx="293688" cy="228600"/>
            </a:xfrm>
            <a:prstGeom prst="foldedCorner">
              <a:avLst>
                <a:gd name="adj" fmla="val 12500"/>
              </a:avLst>
            </a:prstGeom>
            <a:solidFill>
              <a:srgbClr val="FFFF00"/>
            </a:solidFill>
            <a:ln w="9525">
              <a:solidFill>
                <a:schemeClr val="tx1"/>
              </a:solidFill>
              <a:round/>
              <a:headEnd/>
              <a:tailEnd/>
            </a:ln>
          </p:spPr>
          <p:txBody>
            <a:bodyPr wrap="none" anchor="ctr"/>
            <a:lstStyle/>
            <a:p>
              <a:endParaRPr lang="zh-CN" altLang="zh-CN" sz="1200">
                <a:solidFill>
                  <a:schemeClr val="tx1"/>
                </a:solidFill>
              </a:endParaRPr>
            </a:p>
          </p:txBody>
        </p:sp>
        <p:sp>
          <p:nvSpPr>
            <p:cNvPr id="36" name="AutoShape 162"/>
            <p:cNvSpPr>
              <a:spLocks noChangeArrowheads="1"/>
            </p:cNvSpPr>
            <p:nvPr/>
          </p:nvSpPr>
          <p:spPr bwMode="auto">
            <a:xfrm>
              <a:off x="4469648" y="4221712"/>
              <a:ext cx="293688" cy="228600"/>
            </a:xfrm>
            <a:prstGeom prst="foldedCorner">
              <a:avLst>
                <a:gd name="adj" fmla="val 12500"/>
              </a:avLst>
            </a:prstGeom>
            <a:solidFill>
              <a:srgbClr val="99CC00"/>
            </a:solidFill>
            <a:ln w="9525">
              <a:solidFill>
                <a:schemeClr val="tx1"/>
              </a:solidFill>
              <a:round/>
              <a:headEnd/>
              <a:tailEnd/>
            </a:ln>
          </p:spPr>
          <p:txBody>
            <a:bodyPr wrap="none" anchor="ctr"/>
            <a:lstStyle/>
            <a:p>
              <a:endParaRPr lang="zh-CN" altLang="zh-CN" sz="1200">
                <a:solidFill>
                  <a:schemeClr val="tx1"/>
                </a:solidFill>
              </a:endParaRPr>
            </a:p>
          </p:txBody>
        </p:sp>
        <p:sp>
          <p:nvSpPr>
            <p:cNvPr id="37" name="Rectangle 164"/>
            <p:cNvSpPr>
              <a:spLocks noChangeArrowheads="1"/>
            </p:cNvSpPr>
            <p:nvPr/>
          </p:nvSpPr>
          <p:spPr bwMode="gray">
            <a:xfrm>
              <a:off x="735848" y="3108875"/>
              <a:ext cx="522288" cy="274637"/>
            </a:xfrm>
            <a:prstGeom prst="rect">
              <a:avLst/>
            </a:prstGeom>
            <a:noFill/>
            <a:ln w="9525">
              <a:noFill/>
              <a:miter lim="800000"/>
              <a:headEnd/>
              <a:tailEnd/>
            </a:ln>
          </p:spPr>
          <p:txBody>
            <a:bodyPr wrap="none">
              <a:spAutoFit/>
            </a:bodyPr>
            <a:lstStyle/>
            <a:p>
              <a:pPr algn="l"/>
              <a:r>
                <a:rPr lang="en-US" altLang="zh-CN" sz="1200">
                  <a:solidFill>
                    <a:schemeClr val="bg1"/>
                  </a:solidFill>
                </a:rPr>
                <a:t>MSN</a:t>
              </a:r>
            </a:p>
          </p:txBody>
        </p:sp>
        <p:sp>
          <p:nvSpPr>
            <p:cNvPr id="38" name="Rectangle 165"/>
            <p:cNvSpPr>
              <a:spLocks noChangeArrowheads="1"/>
            </p:cNvSpPr>
            <p:nvPr/>
          </p:nvSpPr>
          <p:spPr bwMode="gray">
            <a:xfrm>
              <a:off x="1955048" y="3108875"/>
              <a:ext cx="522288" cy="274637"/>
            </a:xfrm>
            <a:prstGeom prst="rect">
              <a:avLst/>
            </a:prstGeom>
            <a:noFill/>
            <a:ln w="9525">
              <a:noFill/>
              <a:miter lim="800000"/>
              <a:headEnd/>
              <a:tailEnd/>
            </a:ln>
          </p:spPr>
          <p:txBody>
            <a:bodyPr wrap="none">
              <a:spAutoFit/>
            </a:bodyPr>
            <a:lstStyle/>
            <a:p>
              <a:pPr algn="l"/>
              <a:r>
                <a:rPr lang="en-US" altLang="zh-CN" sz="1200">
                  <a:solidFill>
                    <a:schemeClr val="bg1"/>
                  </a:solidFill>
                </a:rPr>
                <a:t>MSN</a:t>
              </a:r>
            </a:p>
          </p:txBody>
        </p:sp>
        <p:sp>
          <p:nvSpPr>
            <p:cNvPr id="39" name="Rectangle 166"/>
            <p:cNvSpPr>
              <a:spLocks noChangeArrowheads="1"/>
            </p:cNvSpPr>
            <p:nvPr/>
          </p:nvSpPr>
          <p:spPr bwMode="gray">
            <a:xfrm>
              <a:off x="3250448" y="3108875"/>
              <a:ext cx="522288" cy="274637"/>
            </a:xfrm>
            <a:prstGeom prst="rect">
              <a:avLst/>
            </a:prstGeom>
            <a:noFill/>
            <a:ln w="9525">
              <a:noFill/>
              <a:miter lim="800000"/>
              <a:headEnd/>
              <a:tailEnd/>
            </a:ln>
          </p:spPr>
          <p:txBody>
            <a:bodyPr wrap="none">
              <a:spAutoFit/>
            </a:bodyPr>
            <a:lstStyle/>
            <a:p>
              <a:pPr algn="l"/>
              <a:r>
                <a:rPr lang="en-US" altLang="zh-CN" sz="1200">
                  <a:solidFill>
                    <a:schemeClr val="bg1"/>
                  </a:solidFill>
                </a:rPr>
                <a:t>MSN</a:t>
              </a:r>
            </a:p>
          </p:txBody>
        </p:sp>
        <p:sp>
          <p:nvSpPr>
            <p:cNvPr id="40" name="Rectangle 167"/>
            <p:cNvSpPr>
              <a:spLocks noChangeArrowheads="1"/>
            </p:cNvSpPr>
            <p:nvPr/>
          </p:nvSpPr>
          <p:spPr bwMode="gray">
            <a:xfrm>
              <a:off x="4480761" y="3108875"/>
              <a:ext cx="522287" cy="274637"/>
            </a:xfrm>
            <a:prstGeom prst="rect">
              <a:avLst/>
            </a:prstGeom>
            <a:noFill/>
            <a:ln w="9525">
              <a:noFill/>
              <a:miter lim="800000"/>
              <a:headEnd/>
              <a:tailEnd/>
            </a:ln>
          </p:spPr>
          <p:txBody>
            <a:bodyPr wrap="none">
              <a:spAutoFit/>
            </a:bodyPr>
            <a:lstStyle/>
            <a:p>
              <a:pPr algn="l"/>
              <a:r>
                <a:rPr lang="en-US" altLang="zh-CN" sz="1200">
                  <a:solidFill>
                    <a:schemeClr val="bg1"/>
                  </a:solidFill>
                </a:rPr>
                <a:t>MSN</a:t>
              </a:r>
            </a:p>
          </p:txBody>
        </p:sp>
        <p:grpSp>
          <p:nvGrpSpPr>
            <p:cNvPr id="41" name="Group 169"/>
            <p:cNvGrpSpPr>
              <a:grpSpLocks/>
            </p:cNvGrpSpPr>
            <p:nvPr/>
          </p:nvGrpSpPr>
          <p:grpSpPr bwMode="auto">
            <a:xfrm>
              <a:off x="659648" y="5315500"/>
              <a:ext cx="744538" cy="735012"/>
              <a:chOff x="192" y="3262"/>
              <a:chExt cx="469" cy="463"/>
            </a:xfrm>
          </p:grpSpPr>
          <p:grpSp>
            <p:nvGrpSpPr>
              <p:cNvPr id="126" name="Group 59"/>
              <p:cNvGrpSpPr>
                <a:grpSpLocks/>
              </p:cNvGrpSpPr>
              <p:nvPr/>
            </p:nvGrpSpPr>
            <p:grpSpPr bwMode="auto">
              <a:xfrm>
                <a:off x="192" y="3258"/>
                <a:ext cx="469" cy="289"/>
                <a:chOff x="4107" y="3610"/>
                <a:chExt cx="469" cy="289"/>
              </a:xfrm>
            </p:grpSpPr>
            <p:grpSp>
              <p:nvGrpSpPr>
                <p:cNvPr id="128" name="Group 60"/>
                <p:cNvGrpSpPr>
                  <a:grpSpLocks/>
                </p:cNvGrpSpPr>
                <p:nvPr/>
              </p:nvGrpSpPr>
              <p:grpSpPr bwMode="auto">
                <a:xfrm>
                  <a:off x="4107" y="3610"/>
                  <a:ext cx="276" cy="289"/>
                  <a:chOff x="2294" y="541"/>
                  <a:chExt cx="241" cy="249"/>
                </a:xfrm>
              </p:grpSpPr>
              <p:sp>
                <p:nvSpPr>
                  <p:cNvPr id="130" name="Oval 61"/>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31" name="Oval 62"/>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32" name="Oval 63"/>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33" name="Oval 64"/>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34" name="Oval 65"/>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35" name="Oval 66"/>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36" name="Oval 67"/>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37" name="Oval 68"/>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38" name="Oval 69"/>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39" name="Oval 70"/>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40" name="Oval 71"/>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41" name="Oval 72"/>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grpSp>
            <p:pic>
              <p:nvPicPr>
                <p:cNvPr id="129" name="Picture 73"/>
                <p:cNvPicPr>
                  <a:picLocks noChangeAspect="1" noChangeArrowheads="1"/>
                </p:cNvPicPr>
                <p:nvPr/>
              </p:nvPicPr>
              <p:blipFill>
                <a:blip r:embed="rId2"/>
                <a:srcRect/>
                <a:stretch>
                  <a:fillRect/>
                </a:stretch>
              </p:blipFill>
              <p:spPr bwMode="auto">
                <a:xfrm>
                  <a:off x="4368" y="3648"/>
                  <a:ext cx="208" cy="239"/>
                </a:xfrm>
                <a:prstGeom prst="rect">
                  <a:avLst/>
                </a:prstGeom>
                <a:noFill/>
                <a:ln w="12700">
                  <a:noFill/>
                  <a:miter lim="800000"/>
                  <a:headEnd/>
                  <a:tailEnd/>
                </a:ln>
              </p:spPr>
            </p:pic>
          </p:grpSp>
          <p:sp>
            <p:nvSpPr>
              <p:cNvPr id="127" name="Rectangle 168"/>
              <p:cNvSpPr>
                <a:spLocks noChangeArrowheads="1"/>
              </p:cNvSpPr>
              <p:nvPr/>
            </p:nvSpPr>
            <p:spPr bwMode="gray">
              <a:xfrm>
                <a:off x="240" y="3552"/>
                <a:ext cx="329" cy="173"/>
              </a:xfrm>
              <a:prstGeom prst="rect">
                <a:avLst/>
              </a:prstGeom>
              <a:noFill/>
              <a:ln w="9525">
                <a:noFill/>
                <a:miter lim="800000"/>
                <a:headEnd/>
                <a:tailEnd/>
              </a:ln>
            </p:spPr>
            <p:txBody>
              <a:bodyPr wrap="none">
                <a:spAutoFit/>
              </a:bodyPr>
              <a:lstStyle/>
              <a:p>
                <a:pPr algn="l"/>
                <a:r>
                  <a:rPr lang="en-US" altLang="zh-CN" sz="1200">
                    <a:solidFill>
                      <a:schemeClr val="bg1"/>
                    </a:solidFill>
                  </a:rPr>
                  <a:t>MSN</a:t>
                </a:r>
              </a:p>
            </p:txBody>
          </p:sp>
        </p:grpSp>
        <p:grpSp>
          <p:nvGrpSpPr>
            <p:cNvPr id="42" name="Group 170"/>
            <p:cNvGrpSpPr>
              <a:grpSpLocks/>
            </p:cNvGrpSpPr>
            <p:nvPr/>
          </p:nvGrpSpPr>
          <p:grpSpPr bwMode="auto">
            <a:xfrm>
              <a:off x="1878848" y="5288512"/>
              <a:ext cx="744538" cy="735013"/>
              <a:chOff x="192" y="3262"/>
              <a:chExt cx="469" cy="463"/>
            </a:xfrm>
          </p:grpSpPr>
          <p:grpSp>
            <p:nvGrpSpPr>
              <p:cNvPr id="110" name="Group 171"/>
              <p:cNvGrpSpPr>
                <a:grpSpLocks/>
              </p:cNvGrpSpPr>
              <p:nvPr/>
            </p:nvGrpSpPr>
            <p:grpSpPr bwMode="auto">
              <a:xfrm>
                <a:off x="192" y="3258"/>
                <a:ext cx="469" cy="289"/>
                <a:chOff x="4107" y="3610"/>
                <a:chExt cx="469" cy="289"/>
              </a:xfrm>
            </p:grpSpPr>
            <p:grpSp>
              <p:nvGrpSpPr>
                <p:cNvPr id="112" name="Group 172"/>
                <p:cNvGrpSpPr>
                  <a:grpSpLocks/>
                </p:cNvGrpSpPr>
                <p:nvPr/>
              </p:nvGrpSpPr>
              <p:grpSpPr bwMode="auto">
                <a:xfrm>
                  <a:off x="4107" y="3610"/>
                  <a:ext cx="276" cy="289"/>
                  <a:chOff x="2294" y="541"/>
                  <a:chExt cx="241" cy="249"/>
                </a:xfrm>
              </p:grpSpPr>
              <p:sp>
                <p:nvSpPr>
                  <p:cNvPr id="114" name="Oval 173"/>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15" name="Oval 174"/>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16" name="Oval 175"/>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17" name="Oval 176"/>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18" name="Oval 177"/>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19" name="Oval 178"/>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20" name="Oval 179"/>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21" name="Oval 180"/>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22" name="Oval 181"/>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23" name="Oval 182"/>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24" name="Oval 183"/>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25" name="Oval 184"/>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grpSp>
            <p:pic>
              <p:nvPicPr>
                <p:cNvPr id="113" name="Picture 185"/>
                <p:cNvPicPr>
                  <a:picLocks noChangeAspect="1" noChangeArrowheads="1"/>
                </p:cNvPicPr>
                <p:nvPr/>
              </p:nvPicPr>
              <p:blipFill>
                <a:blip r:embed="rId2"/>
                <a:srcRect/>
                <a:stretch>
                  <a:fillRect/>
                </a:stretch>
              </p:blipFill>
              <p:spPr bwMode="auto">
                <a:xfrm>
                  <a:off x="4368" y="3648"/>
                  <a:ext cx="208" cy="239"/>
                </a:xfrm>
                <a:prstGeom prst="rect">
                  <a:avLst/>
                </a:prstGeom>
                <a:noFill/>
                <a:ln w="12700">
                  <a:noFill/>
                  <a:miter lim="800000"/>
                  <a:headEnd/>
                  <a:tailEnd/>
                </a:ln>
              </p:spPr>
            </p:pic>
          </p:grpSp>
          <p:sp>
            <p:nvSpPr>
              <p:cNvPr id="111" name="Rectangle 186"/>
              <p:cNvSpPr>
                <a:spLocks noChangeArrowheads="1"/>
              </p:cNvSpPr>
              <p:nvPr/>
            </p:nvSpPr>
            <p:spPr bwMode="gray">
              <a:xfrm>
                <a:off x="240" y="3552"/>
                <a:ext cx="329" cy="173"/>
              </a:xfrm>
              <a:prstGeom prst="rect">
                <a:avLst/>
              </a:prstGeom>
              <a:noFill/>
              <a:ln w="9525">
                <a:noFill/>
                <a:miter lim="800000"/>
                <a:headEnd/>
                <a:tailEnd/>
              </a:ln>
            </p:spPr>
            <p:txBody>
              <a:bodyPr wrap="none">
                <a:spAutoFit/>
              </a:bodyPr>
              <a:lstStyle/>
              <a:p>
                <a:pPr algn="l"/>
                <a:r>
                  <a:rPr lang="en-US" altLang="zh-CN" sz="1200">
                    <a:solidFill>
                      <a:schemeClr val="bg1"/>
                    </a:solidFill>
                  </a:rPr>
                  <a:t>MSN</a:t>
                </a:r>
              </a:p>
            </p:txBody>
          </p:sp>
        </p:grpSp>
        <p:grpSp>
          <p:nvGrpSpPr>
            <p:cNvPr id="43" name="Group 187"/>
            <p:cNvGrpSpPr>
              <a:grpSpLocks/>
            </p:cNvGrpSpPr>
            <p:nvPr/>
          </p:nvGrpSpPr>
          <p:grpSpPr bwMode="auto">
            <a:xfrm>
              <a:off x="3174248" y="5288512"/>
              <a:ext cx="744538" cy="735013"/>
              <a:chOff x="192" y="3262"/>
              <a:chExt cx="469" cy="463"/>
            </a:xfrm>
          </p:grpSpPr>
          <p:grpSp>
            <p:nvGrpSpPr>
              <p:cNvPr id="94" name="Group 188"/>
              <p:cNvGrpSpPr>
                <a:grpSpLocks/>
              </p:cNvGrpSpPr>
              <p:nvPr/>
            </p:nvGrpSpPr>
            <p:grpSpPr bwMode="auto">
              <a:xfrm>
                <a:off x="192" y="3258"/>
                <a:ext cx="469" cy="289"/>
                <a:chOff x="4107" y="3610"/>
                <a:chExt cx="469" cy="289"/>
              </a:xfrm>
            </p:grpSpPr>
            <p:grpSp>
              <p:nvGrpSpPr>
                <p:cNvPr id="96" name="Group 189"/>
                <p:cNvGrpSpPr>
                  <a:grpSpLocks/>
                </p:cNvGrpSpPr>
                <p:nvPr/>
              </p:nvGrpSpPr>
              <p:grpSpPr bwMode="auto">
                <a:xfrm>
                  <a:off x="4107" y="3610"/>
                  <a:ext cx="276" cy="289"/>
                  <a:chOff x="2294" y="541"/>
                  <a:chExt cx="241" cy="249"/>
                </a:xfrm>
              </p:grpSpPr>
              <p:sp>
                <p:nvSpPr>
                  <p:cNvPr id="98" name="Oval 190"/>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99" name="Oval 191"/>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00" name="Oval 192"/>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01" name="Oval 193"/>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02" name="Oval 194"/>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03" name="Oval 195"/>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04" name="Oval 196"/>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05" name="Oval 197"/>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06" name="Oval 198"/>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07" name="Oval 199"/>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108" name="Oval 200"/>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109" name="Oval 201"/>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grpSp>
            <p:pic>
              <p:nvPicPr>
                <p:cNvPr id="97" name="Picture 202"/>
                <p:cNvPicPr>
                  <a:picLocks noChangeAspect="1" noChangeArrowheads="1"/>
                </p:cNvPicPr>
                <p:nvPr/>
              </p:nvPicPr>
              <p:blipFill>
                <a:blip r:embed="rId2"/>
                <a:srcRect/>
                <a:stretch>
                  <a:fillRect/>
                </a:stretch>
              </p:blipFill>
              <p:spPr bwMode="auto">
                <a:xfrm>
                  <a:off x="4368" y="3648"/>
                  <a:ext cx="208" cy="239"/>
                </a:xfrm>
                <a:prstGeom prst="rect">
                  <a:avLst/>
                </a:prstGeom>
                <a:noFill/>
                <a:ln w="12700">
                  <a:noFill/>
                  <a:miter lim="800000"/>
                  <a:headEnd/>
                  <a:tailEnd/>
                </a:ln>
              </p:spPr>
            </p:pic>
          </p:grpSp>
          <p:sp>
            <p:nvSpPr>
              <p:cNvPr id="95" name="Rectangle 203"/>
              <p:cNvSpPr>
                <a:spLocks noChangeArrowheads="1"/>
              </p:cNvSpPr>
              <p:nvPr/>
            </p:nvSpPr>
            <p:spPr bwMode="gray">
              <a:xfrm>
                <a:off x="240" y="3552"/>
                <a:ext cx="329" cy="173"/>
              </a:xfrm>
              <a:prstGeom prst="rect">
                <a:avLst/>
              </a:prstGeom>
              <a:noFill/>
              <a:ln w="9525">
                <a:noFill/>
                <a:miter lim="800000"/>
                <a:headEnd/>
                <a:tailEnd/>
              </a:ln>
            </p:spPr>
            <p:txBody>
              <a:bodyPr wrap="none">
                <a:spAutoFit/>
              </a:bodyPr>
              <a:lstStyle/>
              <a:p>
                <a:pPr algn="l"/>
                <a:r>
                  <a:rPr lang="en-US" altLang="zh-CN" sz="1200">
                    <a:solidFill>
                      <a:schemeClr val="bg1"/>
                    </a:solidFill>
                  </a:rPr>
                  <a:t>MSN</a:t>
                </a:r>
              </a:p>
            </p:txBody>
          </p:sp>
        </p:grpSp>
        <p:grpSp>
          <p:nvGrpSpPr>
            <p:cNvPr id="44" name="Group 204"/>
            <p:cNvGrpSpPr>
              <a:grpSpLocks/>
            </p:cNvGrpSpPr>
            <p:nvPr/>
          </p:nvGrpSpPr>
          <p:grpSpPr bwMode="auto">
            <a:xfrm>
              <a:off x="4545848" y="5212312"/>
              <a:ext cx="744538" cy="735013"/>
              <a:chOff x="192" y="3262"/>
              <a:chExt cx="469" cy="463"/>
            </a:xfrm>
          </p:grpSpPr>
          <p:grpSp>
            <p:nvGrpSpPr>
              <p:cNvPr id="78" name="Group 205"/>
              <p:cNvGrpSpPr>
                <a:grpSpLocks/>
              </p:cNvGrpSpPr>
              <p:nvPr/>
            </p:nvGrpSpPr>
            <p:grpSpPr bwMode="auto">
              <a:xfrm>
                <a:off x="192" y="3258"/>
                <a:ext cx="469" cy="289"/>
                <a:chOff x="4107" y="3610"/>
                <a:chExt cx="469" cy="289"/>
              </a:xfrm>
            </p:grpSpPr>
            <p:grpSp>
              <p:nvGrpSpPr>
                <p:cNvPr id="80" name="Group 206"/>
                <p:cNvGrpSpPr>
                  <a:grpSpLocks/>
                </p:cNvGrpSpPr>
                <p:nvPr/>
              </p:nvGrpSpPr>
              <p:grpSpPr bwMode="auto">
                <a:xfrm>
                  <a:off x="4107" y="3610"/>
                  <a:ext cx="276" cy="289"/>
                  <a:chOff x="2294" y="541"/>
                  <a:chExt cx="241" cy="249"/>
                </a:xfrm>
              </p:grpSpPr>
              <p:sp>
                <p:nvSpPr>
                  <p:cNvPr id="82" name="Oval 207"/>
                  <p:cNvSpPr>
                    <a:spLocks noChangeArrowheads="1"/>
                  </p:cNvSpPr>
                  <p:nvPr/>
                </p:nvSpPr>
                <p:spPr bwMode="auto">
                  <a:xfrm>
                    <a:off x="2294" y="6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83" name="Oval 208"/>
                  <p:cNvSpPr>
                    <a:spLocks noChangeArrowheads="1"/>
                  </p:cNvSpPr>
                  <p:nvPr/>
                </p:nvSpPr>
                <p:spPr bwMode="auto">
                  <a:xfrm>
                    <a:off x="2294" y="66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84" name="Oval 209"/>
                  <p:cNvSpPr>
                    <a:spLocks noChangeArrowheads="1"/>
                  </p:cNvSpPr>
                  <p:nvPr/>
                </p:nvSpPr>
                <p:spPr bwMode="auto">
                  <a:xfrm>
                    <a:off x="2294" y="653"/>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85" name="Oval 210"/>
                  <p:cNvSpPr>
                    <a:spLocks noChangeArrowheads="1"/>
                  </p:cNvSpPr>
                  <p:nvPr/>
                </p:nvSpPr>
                <p:spPr bwMode="auto">
                  <a:xfrm>
                    <a:off x="2294" y="640"/>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86" name="Oval 211"/>
                  <p:cNvSpPr>
                    <a:spLocks noChangeArrowheads="1"/>
                  </p:cNvSpPr>
                  <p:nvPr/>
                </p:nvSpPr>
                <p:spPr bwMode="auto">
                  <a:xfrm>
                    <a:off x="2294" y="62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87" name="Oval 212"/>
                  <p:cNvSpPr>
                    <a:spLocks noChangeArrowheads="1"/>
                  </p:cNvSpPr>
                  <p:nvPr/>
                </p:nvSpPr>
                <p:spPr bwMode="auto">
                  <a:xfrm>
                    <a:off x="2294" y="616"/>
                    <a:ext cx="241" cy="111"/>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88" name="Oval 213"/>
                  <p:cNvSpPr>
                    <a:spLocks noChangeArrowheads="1"/>
                  </p:cNvSpPr>
                  <p:nvPr/>
                </p:nvSpPr>
                <p:spPr bwMode="auto">
                  <a:xfrm>
                    <a:off x="2294" y="604"/>
                    <a:ext cx="241" cy="111"/>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89" name="Oval 214"/>
                  <p:cNvSpPr>
                    <a:spLocks noChangeArrowheads="1"/>
                  </p:cNvSpPr>
                  <p:nvPr/>
                </p:nvSpPr>
                <p:spPr bwMode="auto">
                  <a:xfrm>
                    <a:off x="2294" y="591"/>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90" name="Oval 215"/>
                  <p:cNvSpPr>
                    <a:spLocks noChangeArrowheads="1"/>
                  </p:cNvSpPr>
                  <p:nvPr/>
                </p:nvSpPr>
                <p:spPr bwMode="auto">
                  <a:xfrm>
                    <a:off x="2294" y="578"/>
                    <a:ext cx="241" cy="112"/>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91" name="Oval 216"/>
                  <p:cNvSpPr>
                    <a:spLocks noChangeArrowheads="1"/>
                  </p:cNvSpPr>
                  <p:nvPr/>
                </p:nvSpPr>
                <p:spPr bwMode="auto">
                  <a:xfrm>
                    <a:off x="2294" y="566"/>
                    <a:ext cx="241" cy="112"/>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sp>
                <p:nvSpPr>
                  <p:cNvPr id="92" name="Oval 217"/>
                  <p:cNvSpPr>
                    <a:spLocks noChangeArrowheads="1"/>
                  </p:cNvSpPr>
                  <p:nvPr/>
                </p:nvSpPr>
                <p:spPr bwMode="auto">
                  <a:xfrm>
                    <a:off x="2294" y="553"/>
                    <a:ext cx="241" cy="113"/>
                  </a:xfrm>
                  <a:prstGeom prst="ellipse">
                    <a:avLst/>
                  </a:prstGeom>
                  <a:solidFill>
                    <a:srgbClr val="CC9900"/>
                  </a:solidFill>
                  <a:ln w="9525">
                    <a:noFill/>
                    <a:round/>
                    <a:headEnd/>
                    <a:tailEnd/>
                  </a:ln>
                </p:spPr>
                <p:txBody>
                  <a:bodyPr wrap="none" anchor="ctr"/>
                  <a:lstStyle/>
                  <a:p>
                    <a:pPr algn="l"/>
                    <a:endParaRPr lang="zh-CN" altLang="en-US" sz="1800" b="0">
                      <a:solidFill>
                        <a:schemeClr val="tx1"/>
                      </a:solidFill>
                    </a:endParaRPr>
                  </a:p>
                </p:txBody>
              </p:sp>
              <p:sp>
                <p:nvSpPr>
                  <p:cNvPr id="93" name="Oval 218"/>
                  <p:cNvSpPr>
                    <a:spLocks noChangeArrowheads="1"/>
                  </p:cNvSpPr>
                  <p:nvPr/>
                </p:nvSpPr>
                <p:spPr bwMode="auto">
                  <a:xfrm>
                    <a:off x="2294" y="541"/>
                    <a:ext cx="241" cy="113"/>
                  </a:xfrm>
                  <a:prstGeom prst="ellipse">
                    <a:avLst/>
                  </a:prstGeom>
                  <a:gradFill rotWithShape="0">
                    <a:gsLst>
                      <a:gs pos="0">
                        <a:srgbClr val="CC9900"/>
                      </a:gs>
                      <a:gs pos="100000">
                        <a:srgbClr val="5E4700"/>
                      </a:gs>
                    </a:gsLst>
                    <a:lin ang="2700000" scaled="1"/>
                  </a:gradFill>
                  <a:ln w="9525">
                    <a:noFill/>
                    <a:round/>
                    <a:headEnd/>
                    <a:tailEnd/>
                  </a:ln>
                </p:spPr>
                <p:txBody>
                  <a:bodyPr wrap="none" anchor="ctr"/>
                  <a:lstStyle/>
                  <a:p>
                    <a:pPr algn="l"/>
                    <a:endParaRPr lang="zh-CN" altLang="en-US" sz="1800" b="0">
                      <a:solidFill>
                        <a:schemeClr val="tx1"/>
                      </a:solidFill>
                    </a:endParaRPr>
                  </a:p>
                </p:txBody>
              </p:sp>
            </p:grpSp>
            <p:pic>
              <p:nvPicPr>
                <p:cNvPr id="81" name="Picture 219"/>
                <p:cNvPicPr>
                  <a:picLocks noChangeAspect="1" noChangeArrowheads="1"/>
                </p:cNvPicPr>
                <p:nvPr/>
              </p:nvPicPr>
              <p:blipFill>
                <a:blip r:embed="rId2"/>
                <a:srcRect/>
                <a:stretch>
                  <a:fillRect/>
                </a:stretch>
              </p:blipFill>
              <p:spPr bwMode="auto">
                <a:xfrm>
                  <a:off x="4368" y="3648"/>
                  <a:ext cx="208" cy="239"/>
                </a:xfrm>
                <a:prstGeom prst="rect">
                  <a:avLst/>
                </a:prstGeom>
                <a:noFill/>
                <a:ln w="12700">
                  <a:noFill/>
                  <a:miter lim="800000"/>
                  <a:headEnd/>
                  <a:tailEnd/>
                </a:ln>
              </p:spPr>
            </p:pic>
          </p:grpSp>
          <p:sp>
            <p:nvSpPr>
              <p:cNvPr id="79" name="Rectangle 220"/>
              <p:cNvSpPr>
                <a:spLocks noChangeArrowheads="1"/>
              </p:cNvSpPr>
              <p:nvPr/>
            </p:nvSpPr>
            <p:spPr bwMode="gray">
              <a:xfrm>
                <a:off x="240" y="3552"/>
                <a:ext cx="329" cy="173"/>
              </a:xfrm>
              <a:prstGeom prst="rect">
                <a:avLst/>
              </a:prstGeom>
              <a:noFill/>
              <a:ln w="9525">
                <a:noFill/>
                <a:miter lim="800000"/>
                <a:headEnd/>
                <a:tailEnd/>
              </a:ln>
            </p:spPr>
            <p:txBody>
              <a:bodyPr wrap="none">
                <a:spAutoFit/>
              </a:bodyPr>
              <a:lstStyle/>
              <a:p>
                <a:pPr algn="l"/>
                <a:r>
                  <a:rPr lang="en-US" altLang="zh-CN" sz="1200">
                    <a:solidFill>
                      <a:schemeClr val="bg1"/>
                    </a:solidFill>
                  </a:rPr>
                  <a:t>MSN</a:t>
                </a:r>
              </a:p>
            </p:txBody>
          </p:sp>
        </p:grpSp>
        <p:sp>
          <p:nvSpPr>
            <p:cNvPr id="45" name="AutoShape 221"/>
            <p:cNvSpPr>
              <a:spLocks noChangeArrowheads="1"/>
            </p:cNvSpPr>
            <p:nvPr/>
          </p:nvSpPr>
          <p:spPr bwMode="auto">
            <a:xfrm>
              <a:off x="735848" y="4983712"/>
              <a:ext cx="293688" cy="228600"/>
            </a:xfrm>
            <a:prstGeom prst="foldedCorner">
              <a:avLst>
                <a:gd name="adj" fmla="val 12500"/>
              </a:avLst>
            </a:prstGeom>
            <a:solidFill>
              <a:srgbClr val="99CC00"/>
            </a:solidFill>
            <a:ln w="9525">
              <a:solidFill>
                <a:schemeClr val="tx1"/>
              </a:solidFill>
              <a:round/>
              <a:headEnd/>
              <a:tailEnd/>
            </a:ln>
          </p:spPr>
          <p:txBody>
            <a:bodyPr wrap="none" anchor="ctr"/>
            <a:lstStyle/>
            <a:p>
              <a:endParaRPr lang="zh-CN" altLang="zh-CN" sz="1200">
                <a:solidFill>
                  <a:schemeClr val="tx1"/>
                </a:solidFill>
              </a:endParaRPr>
            </a:p>
          </p:txBody>
        </p:sp>
        <p:sp>
          <p:nvSpPr>
            <p:cNvPr id="46" name="AutoShape 222"/>
            <p:cNvSpPr>
              <a:spLocks noChangeArrowheads="1"/>
            </p:cNvSpPr>
            <p:nvPr/>
          </p:nvSpPr>
          <p:spPr bwMode="auto">
            <a:xfrm>
              <a:off x="4698248" y="4907512"/>
              <a:ext cx="293688" cy="228600"/>
            </a:xfrm>
            <a:prstGeom prst="foldedCorner">
              <a:avLst>
                <a:gd name="adj" fmla="val 12500"/>
              </a:avLst>
            </a:prstGeom>
            <a:solidFill>
              <a:srgbClr val="00FFFF"/>
            </a:solidFill>
            <a:ln w="9525">
              <a:solidFill>
                <a:schemeClr val="tx1"/>
              </a:solidFill>
              <a:round/>
              <a:headEnd/>
              <a:tailEnd/>
            </a:ln>
          </p:spPr>
          <p:txBody>
            <a:bodyPr wrap="none" anchor="ctr"/>
            <a:lstStyle/>
            <a:p>
              <a:endParaRPr lang="zh-CN" altLang="zh-CN" sz="1200">
                <a:solidFill>
                  <a:schemeClr val="tx1"/>
                </a:solidFill>
              </a:endParaRPr>
            </a:p>
          </p:txBody>
        </p:sp>
        <p:sp>
          <p:nvSpPr>
            <p:cNvPr id="47" name="AutoShape 224"/>
            <p:cNvSpPr>
              <a:spLocks noChangeArrowheads="1"/>
            </p:cNvSpPr>
            <p:nvPr/>
          </p:nvSpPr>
          <p:spPr bwMode="auto">
            <a:xfrm>
              <a:off x="2336048" y="4755112"/>
              <a:ext cx="293688" cy="228600"/>
            </a:xfrm>
            <a:prstGeom prst="foldedCorner">
              <a:avLst>
                <a:gd name="adj" fmla="val 12500"/>
              </a:avLst>
            </a:prstGeom>
            <a:solidFill>
              <a:srgbClr val="FF0000"/>
            </a:solidFill>
            <a:ln w="9525">
              <a:solidFill>
                <a:schemeClr val="tx1"/>
              </a:solidFill>
              <a:round/>
              <a:headEnd/>
              <a:tailEnd/>
            </a:ln>
          </p:spPr>
          <p:txBody>
            <a:bodyPr wrap="none" anchor="ctr"/>
            <a:lstStyle/>
            <a:p>
              <a:endParaRPr lang="zh-CN" altLang="zh-CN" sz="1200">
                <a:solidFill>
                  <a:schemeClr val="tx1"/>
                </a:solidFill>
              </a:endParaRPr>
            </a:p>
          </p:txBody>
        </p:sp>
        <p:sp>
          <p:nvSpPr>
            <p:cNvPr id="48" name="AutoShape 225"/>
            <p:cNvSpPr>
              <a:spLocks noChangeArrowheads="1"/>
            </p:cNvSpPr>
            <p:nvPr/>
          </p:nvSpPr>
          <p:spPr bwMode="auto">
            <a:xfrm>
              <a:off x="2183648" y="4907512"/>
              <a:ext cx="293688" cy="228600"/>
            </a:xfrm>
            <a:prstGeom prst="foldedCorner">
              <a:avLst>
                <a:gd name="adj" fmla="val 12500"/>
              </a:avLst>
            </a:prstGeom>
            <a:solidFill>
              <a:srgbClr val="FF6600"/>
            </a:solidFill>
            <a:ln w="9525">
              <a:solidFill>
                <a:schemeClr val="tx1"/>
              </a:solidFill>
              <a:round/>
              <a:headEnd/>
              <a:tailEnd/>
            </a:ln>
          </p:spPr>
          <p:txBody>
            <a:bodyPr wrap="none" anchor="ctr"/>
            <a:lstStyle/>
            <a:p>
              <a:endParaRPr lang="zh-CN" altLang="zh-CN" sz="1200">
                <a:solidFill>
                  <a:schemeClr val="tx1"/>
                </a:solidFill>
              </a:endParaRPr>
            </a:p>
          </p:txBody>
        </p:sp>
        <p:sp>
          <p:nvSpPr>
            <p:cNvPr id="49" name="AutoShape 227"/>
            <p:cNvSpPr>
              <a:spLocks noChangeArrowheads="1"/>
            </p:cNvSpPr>
            <p:nvPr/>
          </p:nvSpPr>
          <p:spPr bwMode="auto">
            <a:xfrm>
              <a:off x="2031248" y="5059912"/>
              <a:ext cx="293688" cy="228600"/>
            </a:xfrm>
            <a:prstGeom prst="foldedCorner">
              <a:avLst>
                <a:gd name="adj" fmla="val 12500"/>
              </a:avLst>
            </a:prstGeom>
            <a:solidFill>
              <a:srgbClr val="FFFF00"/>
            </a:solidFill>
            <a:ln w="9525">
              <a:solidFill>
                <a:schemeClr val="tx1"/>
              </a:solidFill>
              <a:round/>
              <a:headEnd/>
              <a:tailEnd/>
            </a:ln>
          </p:spPr>
          <p:txBody>
            <a:bodyPr wrap="none" anchor="ctr"/>
            <a:lstStyle/>
            <a:p>
              <a:endParaRPr lang="zh-CN" altLang="zh-CN" sz="1200">
                <a:solidFill>
                  <a:schemeClr val="tx1"/>
                </a:solidFill>
              </a:endParaRPr>
            </a:p>
          </p:txBody>
        </p:sp>
        <p:sp>
          <p:nvSpPr>
            <p:cNvPr id="50" name="AutoShape 228"/>
            <p:cNvSpPr>
              <a:spLocks noChangeArrowheads="1"/>
            </p:cNvSpPr>
            <p:nvPr/>
          </p:nvSpPr>
          <p:spPr bwMode="auto">
            <a:xfrm>
              <a:off x="3566361" y="4755112"/>
              <a:ext cx="293687" cy="228600"/>
            </a:xfrm>
            <a:prstGeom prst="foldedCorner">
              <a:avLst>
                <a:gd name="adj" fmla="val 12500"/>
              </a:avLst>
            </a:prstGeom>
            <a:solidFill>
              <a:srgbClr val="99CC00"/>
            </a:solidFill>
            <a:ln w="9525">
              <a:solidFill>
                <a:schemeClr val="tx1"/>
              </a:solidFill>
              <a:round/>
              <a:headEnd/>
              <a:tailEnd/>
            </a:ln>
          </p:spPr>
          <p:txBody>
            <a:bodyPr wrap="none" anchor="ctr"/>
            <a:lstStyle/>
            <a:p>
              <a:endParaRPr lang="zh-CN" altLang="zh-CN" sz="1200">
                <a:solidFill>
                  <a:schemeClr val="tx1"/>
                </a:solidFill>
              </a:endParaRPr>
            </a:p>
          </p:txBody>
        </p:sp>
        <p:sp>
          <p:nvSpPr>
            <p:cNvPr id="51" name="AutoShape 229"/>
            <p:cNvSpPr>
              <a:spLocks noChangeArrowheads="1"/>
            </p:cNvSpPr>
            <p:nvPr/>
          </p:nvSpPr>
          <p:spPr bwMode="auto">
            <a:xfrm>
              <a:off x="3402848" y="4907512"/>
              <a:ext cx="293688" cy="228600"/>
            </a:xfrm>
            <a:prstGeom prst="foldedCorner">
              <a:avLst>
                <a:gd name="adj" fmla="val 12500"/>
              </a:avLst>
            </a:prstGeom>
            <a:solidFill>
              <a:srgbClr val="FFFF00"/>
            </a:solidFill>
            <a:ln w="9525">
              <a:solidFill>
                <a:schemeClr val="tx1"/>
              </a:solidFill>
              <a:round/>
              <a:headEnd/>
              <a:tailEnd/>
            </a:ln>
          </p:spPr>
          <p:txBody>
            <a:bodyPr wrap="none" anchor="ctr"/>
            <a:lstStyle/>
            <a:p>
              <a:endParaRPr lang="zh-CN" altLang="zh-CN" sz="1200">
                <a:solidFill>
                  <a:schemeClr val="tx1"/>
                </a:solidFill>
              </a:endParaRPr>
            </a:p>
          </p:txBody>
        </p:sp>
        <p:sp>
          <p:nvSpPr>
            <p:cNvPr id="52" name="AutoShape 230"/>
            <p:cNvSpPr>
              <a:spLocks noChangeArrowheads="1"/>
            </p:cNvSpPr>
            <p:nvPr/>
          </p:nvSpPr>
          <p:spPr bwMode="auto">
            <a:xfrm>
              <a:off x="3250448" y="5059912"/>
              <a:ext cx="293688" cy="228600"/>
            </a:xfrm>
            <a:prstGeom prst="foldedCorner">
              <a:avLst>
                <a:gd name="adj" fmla="val 12500"/>
              </a:avLst>
            </a:prstGeom>
            <a:solidFill>
              <a:srgbClr val="FF0000"/>
            </a:solidFill>
            <a:ln w="9525">
              <a:solidFill>
                <a:schemeClr val="tx1"/>
              </a:solidFill>
              <a:round/>
              <a:headEnd/>
              <a:tailEnd/>
            </a:ln>
          </p:spPr>
          <p:txBody>
            <a:bodyPr wrap="none" anchor="ctr"/>
            <a:lstStyle/>
            <a:p>
              <a:endParaRPr lang="zh-CN" altLang="zh-CN" sz="1200">
                <a:solidFill>
                  <a:schemeClr val="tx1"/>
                </a:solidFill>
              </a:endParaRPr>
            </a:p>
          </p:txBody>
        </p:sp>
        <p:grpSp>
          <p:nvGrpSpPr>
            <p:cNvPr id="53" name="Group 234"/>
            <p:cNvGrpSpPr>
              <a:grpSpLocks/>
            </p:cNvGrpSpPr>
            <p:nvPr/>
          </p:nvGrpSpPr>
          <p:grpSpPr bwMode="auto">
            <a:xfrm>
              <a:off x="2031248" y="3508925"/>
              <a:ext cx="381000" cy="484187"/>
              <a:chOff x="1056" y="2112"/>
              <a:chExt cx="240" cy="305"/>
            </a:xfrm>
          </p:grpSpPr>
          <p:pic>
            <p:nvPicPr>
              <p:cNvPr id="75" name="Picture 231" descr="1018_1"/>
              <p:cNvPicPr>
                <a:picLocks noChangeAspect="1" noChangeArrowheads="1"/>
              </p:cNvPicPr>
              <p:nvPr/>
            </p:nvPicPr>
            <p:blipFill>
              <a:blip r:embed="rId3" cstate="print"/>
              <a:srcRect/>
              <a:stretch>
                <a:fillRect/>
              </a:stretch>
            </p:blipFill>
            <p:spPr bwMode="auto">
              <a:xfrm>
                <a:off x="1056" y="2112"/>
                <a:ext cx="240" cy="113"/>
              </a:xfrm>
              <a:prstGeom prst="rect">
                <a:avLst/>
              </a:prstGeom>
              <a:noFill/>
              <a:ln w="9525">
                <a:noFill/>
                <a:miter lim="800000"/>
                <a:headEnd/>
                <a:tailEnd/>
              </a:ln>
            </p:spPr>
          </p:pic>
          <p:pic>
            <p:nvPicPr>
              <p:cNvPr id="76" name="Picture 232" descr="1018_1"/>
              <p:cNvPicPr>
                <a:picLocks noChangeAspect="1" noChangeArrowheads="1"/>
              </p:cNvPicPr>
              <p:nvPr/>
            </p:nvPicPr>
            <p:blipFill>
              <a:blip r:embed="rId3" cstate="print"/>
              <a:srcRect/>
              <a:stretch>
                <a:fillRect/>
              </a:stretch>
            </p:blipFill>
            <p:spPr bwMode="auto">
              <a:xfrm>
                <a:off x="1056" y="2208"/>
                <a:ext cx="240" cy="113"/>
              </a:xfrm>
              <a:prstGeom prst="rect">
                <a:avLst/>
              </a:prstGeom>
              <a:noFill/>
              <a:ln w="9525">
                <a:noFill/>
                <a:miter lim="800000"/>
                <a:headEnd/>
                <a:tailEnd/>
              </a:ln>
            </p:spPr>
          </p:pic>
          <p:pic>
            <p:nvPicPr>
              <p:cNvPr id="77" name="Picture 233" descr="1018_1"/>
              <p:cNvPicPr>
                <a:picLocks noChangeAspect="1" noChangeArrowheads="1"/>
              </p:cNvPicPr>
              <p:nvPr/>
            </p:nvPicPr>
            <p:blipFill>
              <a:blip r:embed="rId3" cstate="print"/>
              <a:srcRect/>
              <a:stretch>
                <a:fillRect/>
              </a:stretch>
            </p:blipFill>
            <p:spPr bwMode="auto">
              <a:xfrm>
                <a:off x="1056" y="2304"/>
                <a:ext cx="240" cy="113"/>
              </a:xfrm>
              <a:prstGeom prst="rect">
                <a:avLst/>
              </a:prstGeom>
              <a:noFill/>
              <a:ln w="9525">
                <a:noFill/>
                <a:miter lim="800000"/>
                <a:headEnd/>
                <a:tailEnd/>
              </a:ln>
            </p:spPr>
          </p:pic>
        </p:grpSp>
        <p:grpSp>
          <p:nvGrpSpPr>
            <p:cNvPr id="54" name="Group 235"/>
            <p:cNvGrpSpPr>
              <a:grpSpLocks/>
            </p:cNvGrpSpPr>
            <p:nvPr/>
          </p:nvGrpSpPr>
          <p:grpSpPr bwMode="auto">
            <a:xfrm>
              <a:off x="888248" y="3508925"/>
              <a:ext cx="381000" cy="484187"/>
              <a:chOff x="1056" y="2112"/>
              <a:chExt cx="240" cy="305"/>
            </a:xfrm>
          </p:grpSpPr>
          <p:pic>
            <p:nvPicPr>
              <p:cNvPr id="72" name="Picture 236" descr="1018_1"/>
              <p:cNvPicPr>
                <a:picLocks noChangeAspect="1" noChangeArrowheads="1"/>
              </p:cNvPicPr>
              <p:nvPr/>
            </p:nvPicPr>
            <p:blipFill>
              <a:blip r:embed="rId3" cstate="print"/>
              <a:srcRect/>
              <a:stretch>
                <a:fillRect/>
              </a:stretch>
            </p:blipFill>
            <p:spPr bwMode="auto">
              <a:xfrm>
                <a:off x="1056" y="2112"/>
                <a:ext cx="240" cy="113"/>
              </a:xfrm>
              <a:prstGeom prst="rect">
                <a:avLst/>
              </a:prstGeom>
              <a:noFill/>
              <a:ln w="9525">
                <a:noFill/>
                <a:miter lim="800000"/>
                <a:headEnd/>
                <a:tailEnd/>
              </a:ln>
            </p:spPr>
          </p:pic>
          <p:pic>
            <p:nvPicPr>
              <p:cNvPr id="73" name="Picture 237" descr="1018_1"/>
              <p:cNvPicPr>
                <a:picLocks noChangeAspect="1" noChangeArrowheads="1"/>
              </p:cNvPicPr>
              <p:nvPr/>
            </p:nvPicPr>
            <p:blipFill>
              <a:blip r:embed="rId3" cstate="print"/>
              <a:srcRect/>
              <a:stretch>
                <a:fillRect/>
              </a:stretch>
            </p:blipFill>
            <p:spPr bwMode="auto">
              <a:xfrm>
                <a:off x="1056" y="2208"/>
                <a:ext cx="240" cy="113"/>
              </a:xfrm>
              <a:prstGeom prst="rect">
                <a:avLst/>
              </a:prstGeom>
              <a:noFill/>
              <a:ln w="9525">
                <a:noFill/>
                <a:miter lim="800000"/>
                <a:headEnd/>
                <a:tailEnd/>
              </a:ln>
            </p:spPr>
          </p:pic>
          <p:pic>
            <p:nvPicPr>
              <p:cNvPr id="74" name="Picture 238" descr="1018_1"/>
              <p:cNvPicPr>
                <a:picLocks noChangeAspect="1" noChangeArrowheads="1"/>
              </p:cNvPicPr>
              <p:nvPr/>
            </p:nvPicPr>
            <p:blipFill>
              <a:blip r:embed="rId3" cstate="print"/>
              <a:srcRect/>
              <a:stretch>
                <a:fillRect/>
              </a:stretch>
            </p:blipFill>
            <p:spPr bwMode="auto">
              <a:xfrm>
                <a:off x="1056" y="2304"/>
                <a:ext cx="240" cy="113"/>
              </a:xfrm>
              <a:prstGeom prst="rect">
                <a:avLst/>
              </a:prstGeom>
              <a:noFill/>
              <a:ln w="9525">
                <a:noFill/>
                <a:miter lim="800000"/>
                <a:headEnd/>
                <a:tailEnd/>
              </a:ln>
            </p:spPr>
          </p:pic>
        </p:grpSp>
        <p:grpSp>
          <p:nvGrpSpPr>
            <p:cNvPr id="55" name="Group 239"/>
            <p:cNvGrpSpPr>
              <a:grpSpLocks/>
            </p:cNvGrpSpPr>
            <p:nvPr/>
          </p:nvGrpSpPr>
          <p:grpSpPr bwMode="auto">
            <a:xfrm>
              <a:off x="3326648" y="3508925"/>
              <a:ext cx="381000" cy="484187"/>
              <a:chOff x="1056" y="2112"/>
              <a:chExt cx="240" cy="305"/>
            </a:xfrm>
          </p:grpSpPr>
          <p:pic>
            <p:nvPicPr>
              <p:cNvPr id="69" name="Picture 240" descr="1018_1"/>
              <p:cNvPicPr>
                <a:picLocks noChangeAspect="1" noChangeArrowheads="1"/>
              </p:cNvPicPr>
              <p:nvPr/>
            </p:nvPicPr>
            <p:blipFill>
              <a:blip r:embed="rId3" cstate="print"/>
              <a:srcRect/>
              <a:stretch>
                <a:fillRect/>
              </a:stretch>
            </p:blipFill>
            <p:spPr bwMode="auto">
              <a:xfrm>
                <a:off x="1056" y="2112"/>
                <a:ext cx="240" cy="113"/>
              </a:xfrm>
              <a:prstGeom prst="rect">
                <a:avLst/>
              </a:prstGeom>
              <a:noFill/>
              <a:ln w="9525">
                <a:noFill/>
                <a:miter lim="800000"/>
                <a:headEnd/>
                <a:tailEnd/>
              </a:ln>
            </p:spPr>
          </p:pic>
          <p:pic>
            <p:nvPicPr>
              <p:cNvPr id="70" name="Picture 241" descr="1018_1"/>
              <p:cNvPicPr>
                <a:picLocks noChangeAspect="1" noChangeArrowheads="1"/>
              </p:cNvPicPr>
              <p:nvPr/>
            </p:nvPicPr>
            <p:blipFill>
              <a:blip r:embed="rId3" cstate="print"/>
              <a:srcRect/>
              <a:stretch>
                <a:fillRect/>
              </a:stretch>
            </p:blipFill>
            <p:spPr bwMode="auto">
              <a:xfrm>
                <a:off x="1056" y="2208"/>
                <a:ext cx="240" cy="113"/>
              </a:xfrm>
              <a:prstGeom prst="rect">
                <a:avLst/>
              </a:prstGeom>
              <a:noFill/>
              <a:ln w="9525">
                <a:noFill/>
                <a:miter lim="800000"/>
                <a:headEnd/>
                <a:tailEnd/>
              </a:ln>
            </p:spPr>
          </p:pic>
          <p:pic>
            <p:nvPicPr>
              <p:cNvPr id="71" name="Picture 242" descr="1018_1"/>
              <p:cNvPicPr>
                <a:picLocks noChangeAspect="1" noChangeArrowheads="1"/>
              </p:cNvPicPr>
              <p:nvPr/>
            </p:nvPicPr>
            <p:blipFill>
              <a:blip r:embed="rId3" cstate="print"/>
              <a:srcRect/>
              <a:stretch>
                <a:fillRect/>
              </a:stretch>
            </p:blipFill>
            <p:spPr bwMode="auto">
              <a:xfrm>
                <a:off x="1056" y="2304"/>
                <a:ext cx="240" cy="113"/>
              </a:xfrm>
              <a:prstGeom prst="rect">
                <a:avLst/>
              </a:prstGeom>
              <a:noFill/>
              <a:ln w="9525">
                <a:noFill/>
                <a:miter lim="800000"/>
                <a:headEnd/>
                <a:tailEnd/>
              </a:ln>
            </p:spPr>
          </p:pic>
        </p:grpSp>
        <p:grpSp>
          <p:nvGrpSpPr>
            <p:cNvPr id="56" name="Group 243"/>
            <p:cNvGrpSpPr>
              <a:grpSpLocks/>
            </p:cNvGrpSpPr>
            <p:nvPr/>
          </p:nvGrpSpPr>
          <p:grpSpPr bwMode="auto">
            <a:xfrm>
              <a:off x="4622048" y="3508925"/>
              <a:ext cx="381000" cy="484187"/>
              <a:chOff x="1056" y="2112"/>
              <a:chExt cx="240" cy="305"/>
            </a:xfrm>
          </p:grpSpPr>
          <p:pic>
            <p:nvPicPr>
              <p:cNvPr id="66" name="Picture 244" descr="1018_1"/>
              <p:cNvPicPr>
                <a:picLocks noChangeAspect="1" noChangeArrowheads="1"/>
              </p:cNvPicPr>
              <p:nvPr/>
            </p:nvPicPr>
            <p:blipFill>
              <a:blip r:embed="rId3" cstate="print"/>
              <a:srcRect/>
              <a:stretch>
                <a:fillRect/>
              </a:stretch>
            </p:blipFill>
            <p:spPr bwMode="auto">
              <a:xfrm>
                <a:off x="1056" y="2112"/>
                <a:ext cx="240" cy="113"/>
              </a:xfrm>
              <a:prstGeom prst="rect">
                <a:avLst/>
              </a:prstGeom>
              <a:noFill/>
              <a:ln w="9525">
                <a:noFill/>
                <a:miter lim="800000"/>
                <a:headEnd/>
                <a:tailEnd/>
              </a:ln>
            </p:spPr>
          </p:pic>
          <p:pic>
            <p:nvPicPr>
              <p:cNvPr id="67" name="Picture 245" descr="1018_1"/>
              <p:cNvPicPr>
                <a:picLocks noChangeAspect="1" noChangeArrowheads="1"/>
              </p:cNvPicPr>
              <p:nvPr/>
            </p:nvPicPr>
            <p:blipFill>
              <a:blip r:embed="rId3" cstate="print"/>
              <a:srcRect/>
              <a:stretch>
                <a:fillRect/>
              </a:stretch>
            </p:blipFill>
            <p:spPr bwMode="auto">
              <a:xfrm>
                <a:off x="1056" y="2208"/>
                <a:ext cx="240" cy="113"/>
              </a:xfrm>
              <a:prstGeom prst="rect">
                <a:avLst/>
              </a:prstGeom>
              <a:noFill/>
              <a:ln w="9525">
                <a:noFill/>
                <a:miter lim="800000"/>
                <a:headEnd/>
                <a:tailEnd/>
              </a:ln>
            </p:spPr>
          </p:pic>
          <p:pic>
            <p:nvPicPr>
              <p:cNvPr id="68" name="Picture 246" descr="1018_1"/>
              <p:cNvPicPr>
                <a:picLocks noChangeAspect="1" noChangeArrowheads="1"/>
              </p:cNvPicPr>
              <p:nvPr/>
            </p:nvPicPr>
            <p:blipFill>
              <a:blip r:embed="rId3" cstate="print"/>
              <a:srcRect/>
              <a:stretch>
                <a:fillRect/>
              </a:stretch>
            </p:blipFill>
            <p:spPr bwMode="auto">
              <a:xfrm>
                <a:off x="1056" y="2304"/>
                <a:ext cx="240" cy="113"/>
              </a:xfrm>
              <a:prstGeom prst="rect">
                <a:avLst/>
              </a:prstGeom>
              <a:noFill/>
              <a:ln w="9525">
                <a:noFill/>
                <a:miter lim="800000"/>
                <a:headEnd/>
                <a:tailEnd/>
              </a:ln>
            </p:spPr>
          </p:pic>
        </p:grpSp>
        <p:pic>
          <p:nvPicPr>
            <p:cNvPr id="57" name="Picture 248" descr="1018_1"/>
            <p:cNvPicPr>
              <a:picLocks noChangeAspect="1" noChangeArrowheads="1"/>
            </p:cNvPicPr>
            <p:nvPr/>
          </p:nvPicPr>
          <p:blipFill>
            <a:blip r:embed="rId3" cstate="print"/>
            <a:srcRect/>
            <a:stretch>
              <a:fillRect/>
            </a:stretch>
          </p:blipFill>
          <p:spPr bwMode="auto">
            <a:xfrm>
              <a:off x="2107448" y="6175925"/>
              <a:ext cx="381000" cy="179387"/>
            </a:xfrm>
            <a:prstGeom prst="rect">
              <a:avLst/>
            </a:prstGeom>
            <a:noFill/>
            <a:ln w="9525">
              <a:noFill/>
              <a:miter lim="800000"/>
              <a:headEnd/>
              <a:tailEnd/>
            </a:ln>
          </p:spPr>
        </p:pic>
        <p:pic>
          <p:nvPicPr>
            <p:cNvPr id="58" name="Picture 249" descr="1018_1"/>
            <p:cNvPicPr>
              <a:picLocks noChangeAspect="1" noChangeArrowheads="1"/>
            </p:cNvPicPr>
            <p:nvPr/>
          </p:nvPicPr>
          <p:blipFill>
            <a:blip r:embed="rId3" cstate="print"/>
            <a:srcRect/>
            <a:stretch>
              <a:fillRect/>
            </a:stretch>
          </p:blipFill>
          <p:spPr bwMode="auto">
            <a:xfrm>
              <a:off x="2107448" y="6328325"/>
              <a:ext cx="381000" cy="179387"/>
            </a:xfrm>
            <a:prstGeom prst="rect">
              <a:avLst/>
            </a:prstGeom>
            <a:noFill/>
            <a:ln w="9525">
              <a:noFill/>
              <a:miter lim="800000"/>
              <a:headEnd/>
              <a:tailEnd/>
            </a:ln>
          </p:spPr>
        </p:pic>
        <p:pic>
          <p:nvPicPr>
            <p:cNvPr id="59" name="Picture 250" descr="1018_1"/>
            <p:cNvPicPr>
              <a:picLocks noChangeAspect="1" noChangeArrowheads="1"/>
            </p:cNvPicPr>
            <p:nvPr/>
          </p:nvPicPr>
          <p:blipFill>
            <a:blip r:embed="rId3" cstate="print"/>
            <a:srcRect/>
            <a:stretch>
              <a:fillRect/>
            </a:stretch>
          </p:blipFill>
          <p:spPr bwMode="auto">
            <a:xfrm>
              <a:off x="2107448" y="6480725"/>
              <a:ext cx="381000" cy="179387"/>
            </a:xfrm>
            <a:prstGeom prst="rect">
              <a:avLst/>
            </a:prstGeom>
            <a:noFill/>
            <a:ln w="9525">
              <a:noFill/>
              <a:miter lim="800000"/>
              <a:headEnd/>
              <a:tailEnd/>
            </a:ln>
          </p:spPr>
        </p:pic>
        <p:pic>
          <p:nvPicPr>
            <p:cNvPr id="60" name="Picture 251" descr="1018_1"/>
            <p:cNvPicPr>
              <a:picLocks noChangeAspect="1" noChangeArrowheads="1"/>
            </p:cNvPicPr>
            <p:nvPr/>
          </p:nvPicPr>
          <p:blipFill>
            <a:blip r:embed="rId3" cstate="print"/>
            <a:srcRect/>
            <a:stretch>
              <a:fillRect/>
            </a:stretch>
          </p:blipFill>
          <p:spPr bwMode="auto">
            <a:xfrm>
              <a:off x="2107448" y="6633125"/>
              <a:ext cx="381000" cy="179387"/>
            </a:xfrm>
            <a:prstGeom prst="rect">
              <a:avLst/>
            </a:prstGeom>
            <a:noFill/>
            <a:ln w="9525">
              <a:noFill/>
              <a:miter lim="800000"/>
              <a:headEnd/>
              <a:tailEnd/>
            </a:ln>
          </p:spPr>
        </p:pic>
        <p:pic>
          <p:nvPicPr>
            <p:cNvPr id="61" name="Picture 252" descr="1018_1"/>
            <p:cNvPicPr>
              <a:picLocks noChangeAspect="1" noChangeArrowheads="1"/>
            </p:cNvPicPr>
            <p:nvPr/>
          </p:nvPicPr>
          <p:blipFill>
            <a:blip r:embed="rId3" cstate="print"/>
            <a:srcRect/>
            <a:stretch>
              <a:fillRect/>
            </a:stretch>
          </p:blipFill>
          <p:spPr bwMode="auto">
            <a:xfrm>
              <a:off x="735848" y="6279112"/>
              <a:ext cx="381000" cy="179388"/>
            </a:xfrm>
            <a:prstGeom prst="rect">
              <a:avLst/>
            </a:prstGeom>
            <a:noFill/>
            <a:ln w="9525">
              <a:noFill/>
              <a:miter lim="800000"/>
              <a:headEnd/>
              <a:tailEnd/>
            </a:ln>
          </p:spPr>
        </p:pic>
        <p:grpSp>
          <p:nvGrpSpPr>
            <p:cNvPr id="62" name="Group 256"/>
            <p:cNvGrpSpPr>
              <a:grpSpLocks/>
            </p:cNvGrpSpPr>
            <p:nvPr/>
          </p:nvGrpSpPr>
          <p:grpSpPr bwMode="auto">
            <a:xfrm>
              <a:off x="3326648" y="6202912"/>
              <a:ext cx="381000" cy="484188"/>
              <a:chOff x="1056" y="2112"/>
              <a:chExt cx="240" cy="305"/>
            </a:xfrm>
          </p:grpSpPr>
          <p:pic>
            <p:nvPicPr>
              <p:cNvPr id="63" name="Picture 257" descr="1018_1"/>
              <p:cNvPicPr>
                <a:picLocks noChangeAspect="1" noChangeArrowheads="1"/>
              </p:cNvPicPr>
              <p:nvPr/>
            </p:nvPicPr>
            <p:blipFill>
              <a:blip r:embed="rId3" cstate="print"/>
              <a:srcRect/>
              <a:stretch>
                <a:fillRect/>
              </a:stretch>
            </p:blipFill>
            <p:spPr bwMode="auto">
              <a:xfrm>
                <a:off x="1056" y="2112"/>
                <a:ext cx="240" cy="113"/>
              </a:xfrm>
              <a:prstGeom prst="rect">
                <a:avLst/>
              </a:prstGeom>
              <a:noFill/>
              <a:ln w="9525">
                <a:noFill/>
                <a:miter lim="800000"/>
                <a:headEnd/>
                <a:tailEnd/>
              </a:ln>
            </p:spPr>
          </p:pic>
          <p:pic>
            <p:nvPicPr>
              <p:cNvPr id="64" name="Picture 258" descr="1018_1"/>
              <p:cNvPicPr>
                <a:picLocks noChangeAspect="1" noChangeArrowheads="1"/>
              </p:cNvPicPr>
              <p:nvPr/>
            </p:nvPicPr>
            <p:blipFill>
              <a:blip r:embed="rId3" cstate="print"/>
              <a:srcRect/>
              <a:stretch>
                <a:fillRect/>
              </a:stretch>
            </p:blipFill>
            <p:spPr bwMode="auto">
              <a:xfrm>
                <a:off x="1056" y="2208"/>
                <a:ext cx="240" cy="113"/>
              </a:xfrm>
              <a:prstGeom prst="rect">
                <a:avLst/>
              </a:prstGeom>
              <a:noFill/>
              <a:ln w="9525">
                <a:noFill/>
                <a:miter lim="800000"/>
                <a:headEnd/>
                <a:tailEnd/>
              </a:ln>
            </p:spPr>
          </p:pic>
          <p:pic>
            <p:nvPicPr>
              <p:cNvPr id="65" name="Picture 259" descr="1018_1"/>
              <p:cNvPicPr>
                <a:picLocks noChangeAspect="1" noChangeArrowheads="1"/>
              </p:cNvPicPr>
              <p:nvPr/>
            </p:nvPicPr>
            <p:blipFill>
              <a:blip r:embed="rId3" cstate="print"/>
              <a:srcRect/>
              <a:stretch>
                <a:fillRect/>
              </a:stretch>
            </p:blipFill>
            <p:spPr bwMode="auto">
              <a:xfrm>
                <a:off x="1056" y="2304"/>
                <a:ext cx="240" cy="113"/>
              </a:xfrm>
              <a:prstGeom prst="rect">
                <a:avLst/>
              </a:prstGeom>
              <a:noFill/>
              <a:ln w="9525">
                <a:noFill/>
                <a:miter lim="800000"/>
                <a:headEnd/>
                <a:tailEnd/>
              </a:ln>
            </p:spPr>
          </p:pic>
        </p:grpSp>
      </p:grpSp>
    </p:spTree>
    <p:extLst>
      <p:ext uri="{BB962C8B-B14F-4D97-AF65-F5344CB8AC3E}">
        <p14:creationId xmlns:p14="http://schemas.microsoft.com/office/powerpoint/2010/main" val="140278414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193429" y="148074"/>
            <a:ext cx="1735419" cy="335952"/>
          </a:xfrm>
        </p:spPr>
        <p:txBody>
          <a:bodyPr/>
          <a:lstStyle/>
          <a:p>
            <a:pPr defTabSz="544195"/>
            <a:r>
              <a:rPr lang="zh-CN" altLang="en-US" b="1" dirty="0" smtClean="0">
                <a:latin typeface="华文细黑" panose="02010600040101010101" pitchFamily="2" charset="-122"/>
                <a:ea typeface="华文细黑" panose="02010600040101010101" pitchFamily="2" charset="-122"/>
              </a:rPr>
              <a:t>平台功能报价</a:t>
            </a:r>
            <a:endParaRPr lang="zh-CN" altLang="en-US" b="1" dirty="0">
              <a:latin typeface="华文细黑" panose="02010600040101010101" pitchFamily="2" charset="-122"/>
              <a:ea typeface="华文细黑" panose="02010600040101010101" pitchFamily="2" charset="-122"/>
            </a:endParaRPr>
          </a:p>
        </p:txBody>
      </p:sp>
      <p:sp>
        <p:nvSpPr>
          <p:cNvPr id="3" name="灯片编号占位符 2"/>
          <p:cNvSpPr>
            <a:spLocks noGrp="1"/>
          </p:cNvSpPr>
          <p:nvPr>
            <p:ph type="sldNum" sz="quarter" idx="13"/>
          </p:nvPr>
        </p:nvSpPr>
        <p:spPr/>
        <p:txBody>
          <a:bodyPr/>
          <a:lstStyle/>
          <a:p>
            <a:fld id="{752A6C19-FA33-4538-AB63-58099611DA71}" type="slidenum">
              <a:rPr lang="zh-CN" altLang="en-US" smtClean="0"/>
              <a:t>21</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342122970"/>
              </p:ext>
            </p:extLst>
          </p:nvPr>
        </p:nvGraphicFramePr>
        <p:xfrm>
          <a:off x="107577" y="703637"/>
          <a:ext cx="8740589" cy="6258240"/>
        </p:xfrm>
        <a:graphic>
          <a:graphicData uri="http://schemas.openxmlformats.org/drawingml/2006/table">
            <a:tbl>
              <a:tblPr>
                <a:tableStyleId>{3C2FFA5D-87B4-456A-9821-1D502468CF0F}</a:tableStyleId>
              </a:tblPr>
              <a:tblGrid>
                <a:gridCol w="1075765"/>
                <a:gridCol w="1129552"/>
                <a:gridCol w="5983941"/>
                <a:gridCol w="551331"/>
              </a:tblGrid>
              <a:tr h="109371">
                <a:tc>
                  <a:txBody>
                    <a:bodyPr/>
                    <a:lstStyle/>
                    <a:p>
                      <a:pPr algn="ctr" fontAlgn="ctr"/>
                      <a:r>
                        <a:rPr lang="zh-CN" altLang="en-US" sz="1200" u="none" strike="noStrike" dirty="0">
                          <a:effectLst/>
                          <a:latin typeface="微软雅黑" pitchFamily="34" charset="-122"/>
                          <a:ea typeface="微软雅黑" pitchFamily="34" charset="-122"/>
                        </a:rPr>
                        <a:t>功能组件</a:t>
                      </a:r>
                      <a:endParaRPr lang="zh-CN" altLang="en-US" sz="1200" b="1" i="0" u="none" strike="noStrike" dirty="0">
                        <a:solidFill>
                          <a:srgbClr val="000000"/>
                        </a:solidFill>
                        <a:effectLst/>
                        <a:latin typeface="微软雅黑" pitchFamily="34" charset="-122"/>
                        <a:ea typeface="微软雅黑" pitchFamily="34" charset="-122"/>
                      </a:endParaRPr>
                    </a:p>
                  </a:txBody>
                  <a:tcPr marL="4971" marR="4971" marT="4971" marB="0" anchor="ctr"/>
                </a:tc>
                <a:tc>
                  <a:txBody>
                    <a:bodyPr/>
                    <a:lstStyle/>
                    <a:p>
                      <a:pPr algn="ctr" fontAlgn="ctr"/>
                      <a:r>
                        <a:rPr lang="zh-CN" altLang="en-US" sz="1200" u="none" strike="noStrike">
                          <a:effectLst/>
                          <a:latin typeface="微软雅黑" pitchFamily="34" charset="-122"/>
                          <a:ea typeface="微软雅黑" pitchFamily="34" charset="-122"/>
                        </a:rPr>
                        <a:t>功能模块</a:t>
                      </a:r>
                      <a:endParaRPr lang="zh-CN" altLang="en-US" sz="1200" b="1" i="0" u="none" strike="noStrike">
                        <a:solidFill>
                          <a:srgbClr val="000000"/>
                        </a:solidFill>
                        <a:effectLst/>
                        <a:latin typeface="微软雅黑" pitchFamily="34" charset="-122"/>
                        <a:ea typeface="微软雅黑" pitchFamily="34" charset="-122"/>
                      </a:endParaRPr>
                    </a:p>
                  </a:txBody>
                  <a:tcPr marL="4971" marR="4971" marT="4971" marB="0" anchor="ctr"/>
                </a:tc>
                <a:tc>
                  <a:txBody>
                    <a:bodyPr/>
                    <a:lstStyle/>
                    <a:p>
                      <a:pPr algn="ctr" fontAlgn="ctr"/>
                      <a:r>
                        <a:rPr lang="zh-CN" altLang="en-US" sz="1200" u="none" strike="noStrike">
                          <a:effectLst/>
                          <a:latin typeface="微软雅黑" pitchFamily="34" charset="-122"/>
                          <a:ea typeface="微软雅黑" pitchFamily="34" charset="-122"/>
                        </a:rPr>
                        <a:t>描述</a:t>
                      </a:r>
                      <a:endParaRPr lang="zh-CN" altLang="en-US" sz="1200" b="1" i="0" u="none" strike="noStrike">
                        <a:solidFill>
                          <a:srgbClr val="000000"/>
                        </a:solidFill>
                        <a:effectLst/>
                        <a:latin typeface="微软雅黑" pitchFamily="34" charset="-122"/>
                        <a:ea typeface="微软雅黑" pitchFamily="34" charset="-122"/>
                      </a:endParaRPr>
                    </a:p>
                  </a:txBody>
                  <a:tcPr marL="4971" marR="4971" marT="4971" marB="0" anchor="ctr"/>
                </a:tc>
                <a:tc>
                  <a:txBody>
                    <a:bodyPr/>
                    <a:lstStyle/>
                    <a:p>
                      <a:pPr algn="ctr" fontAlgn="ctr"/>
                      <a:r>
                        <a:rPr lang="zh-CN" altLang="en-US" sz="1200" u="none" strike="noStrike">
                          <a:effectLst/>
                          <a:latin typeface="微软雅黑" pitchFamily="34" charset="-122"/>
                          <a:ea typeface="微软雅黑" pitchFamily="34" charset="-122"/>
                        </a:rPr>
                        <a:t>价格</a:t>
                      </a:r>
                      <a:endParaRPr lang="zh-CN" altLang="en-US" sz="1200" b="1" i="0" u="none" strike="noStrike">
                        <a:solidFill>
                          <a:srgbClr val="000000"/>
                        </a:solidFill>
                        <a:effectLst/>
                        <a:latin typeface="微软雅黑" pitchFamily="34" charset="-122"/>
                        <a:ea typeface="微软雅黑" pitchFamily="34" charset="-122"/>
                      </a:endParaRPr>
                    </a:p>
                  </a:txBody>
                  <a:tcPr marL="4971" marR="4971" marT="4971" marB="0" anchor="ctr"/>
                </a:tc>
              </a:tr>
              <a:tr h="109371">
                <a:tc rowSpan="7">
                  <a:txBody>
                    <a:bodyPr/>
                    <a:lstStyle/>
                    <a:p>
                      <a:pPr algn="ctr" fontAlgn="ctr"/>
                      <a:r>
                        <a:rPr lang="zh-CN" altLang="en-US" sz="1100" u="none" strike="noStrike" dirty="0">
                          <a:effectLst/>
                          <a:latin typeface="微软雅黑" pitchFamily="34" charset="-122"/>
                          <a:ea typeface="微软雅黑" pitchFamily="34" charset="-122"/>
                        </a:rPr>
                        <a:t>直播</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ctr"/>
                </a:tc>
                <a:tc>
                  <a:txBody>
                    <a:bodyPr/>
                    <a:lstStyle/>
                    <a:p>
                      <a:pPr algn="l" fontAlgn="b"/>
                      <a:r>
                        <a:rPr lang="zh-CN" altLang="en-US" sz="1100" u="none" strike="noStrike">
                          <a:effectLst/>
                          <a:latin typeface="微软雅黑" pitchFamily="34" charset="-122"/>
                          <a:ea typeface="微软雅黑" pitchFamily="34" charset="-122"/>
                        </a:rPr>
                        <a:t>直播接入</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支持</a:t>
                      </a:r>
                      <a:r>
                        <a:rPr lang="en-US" altLang="zh-CN" sz="1100" u="none" strike="noStrike">
                          <a:effectLst/>
                          <a:latin typeface="微软雅黑" pitchFamily="34" charset="-122"/>
                          <a:ea typeface="微软雅黑" pitchFamily="34" charset="-122"/>
                        </a:rPr>
                        <a:t>RTMP</a:t>
                      </a:r>
                      <a:r>
                        <a:rPr lang="zh-CN" altLang="en-US" sz="1100" u="none" strike="noStrike">
                          <a:effectLst/>
                          <a:latin typeface="微软雅黑" pitchFamily="34" charset="-122"/>
                          <a:ea typeface="微软雅黑" pitchFamily="34" charset="-122"/>
                        </a:rPr>
                        <a:t>推流， 多个直播源定义，支持排序</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dirty="0">
                          <a:effectLst/>
                          <a:latin typeface="微软雅黑" pitchFamily="34" charset="-122"/>
                          <a:ea typeface="微软雅黑" pitchFamily="34" charset="-122"/>
                        </a:rPr>
                        <a:t>直播下发</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支持</a:t>
                      </a:r>
                      <a:r>
                        <a:rPr lang="en-US" sz="1100" u="none" strike="noStrike" dirty="0">
                          <a:effectLst/>
                          <a:latin typeface="微软雅黑" pitchFamily="34" charset="-122"/>
                          <a:ea typeface="微软雅黑" pitchFamily="34" charset="-122"/>
                        </a:rPr>
                        <a:t>FLV/HLS/RTMP</a:t>
                      </a:r>
                      <a:r>
                        <a:rPr lang="zh-CN" altLang="en-US" sz="1100" u="none" strike="noStrike" dirty="0">
                          <a:effectLst/>
                          <a:latin typeface="微软雅黑" pitchFamily="34" charset="-122"/>
                          <a:ea typeface="微软雅黑" pitchFamily="34" charset="-122"/>
                        </a:rPr>
                        <a:t>下发</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黑白名单安全防护</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dirty="0">
                          <a:effectLst/>
                          <a:latin typeface="微软雅黑" pitchFamily="34" charset="-122"/>
                          <a:ea typeface="微软雅黑" pitchFamily="34" charset="-122"/>
                        </a:rPr>
                        <a:t>鉴黄</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利用截图功能和优图系统，鉴别是否涉黄</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录制截图和多码率</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对直播过程进行录制和截图</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dirty="0">
                          <a:effectLst/>
                          <a:latin typeface="微软雅黑" pitchFamily="34" charset="-122"/>
                          <a:ea typeface="微软雅黑" pitchFamily="34" charset="-122"/>
                        </a:rPr>
                        <a:t>互动直播</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在</a:t>
                      </a:r>
                      <a:r>
                        <a:rPr lang="en-US" altLang="zh-CN" sz="1100" u="none" strike="noStrike" dirty="0">
                          <a:effectLst/>
                          <a:latin typeface="微软雅黑" pitchFamily="34" charset="-122"/>
                          <a:ea typeface="微软雅黑" pitchFamily="34" charset="-122"/>
                        </a:rPr>
                        <a:t>HLS/RTMP</a:t>
                      </a:r>
                      <a:r>
                        <a:rPr lang="zh-CN" altLang="en-US" sz="1100" u="none" strike="noStrike" dirty="0">
                          <a:effectLst/>
                          <a:latin typeface="微软雅黑" pitchFamily="34" charset="-122"/>
                          <a:ea typeface="微软雅黑" pitchFamily="34" charset="-122"/>
                        </a:rPr>
                        <a:t>单向直播同时实现互动直播</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en-US" sz="1100" u="none" strike="noStrike" dirty="0">
                          <a:effectLst/>
                          <a:latin typeface="微软雅黑" pitchFamily="34" charset="-122"/>
                          <a:ea typeface="微软雅黑" pitchFamily="34" charset="-122"/>
                        </a:rPr>
                        <a:t>SDK\API</a:t>
                      </a:r>
                      <a:endParaRPr 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218742">
                <a:tc rowSpan="4">
                  <a:txBody>
                    <a:bodyPr/>
                    <a:lstStyle/>
                    <a:p>
                      <a:pPr algn="ctr" fontAlgn="ctr"/>
                      <a:r>
                        <a:rPr lang="zh-CN" altLang="en-US" sz="1100" u="none" strike="noStrike">
                          <a:effectLst/>
                          <a:latin typeface="微软雅黑" pitchFamily="34" charset="-122"/>
                          <a:ea typeface="微软雅黑" pitchFamily="34" charset="-122"/>
                        </a:rPr>
                        <a:t>点播</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ctr"/>
                </a:tc>
                <a:tc>
                  <a:txBody>
                    <a:bodyPr/>
                    <a:lstStyle/>
                    <a:p>
                      <a:pPr algn="l" fontAlgn="b"/>
                      <a:r>
                        <a:rPr lang="zh-CN" altLang="en-US" sz="1100" u="none" strike="noStrike" dirty="0">
                          <a:effectLst/>
                          <a:latin typeface="微软雅黑" pitchFamily="34" charset="-122"/>
                          <a:ea typeface="微软雅黑" pitchFamily="34" charset="-122"/>
                        </a:rPr>
                        <a:t>视频上传</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批量视频上传、</a:t>
                      </a:r>
                      <a:r>
                        <a:rPr lang="en-US" altLang="zh-CN" sz="1100" u="none" strike="noStrike" dirty="0">
                          <a:effectLst/>
                          <a:latin typeface="微软雅黑" pitchFamily="34" charset="-122"/>
                          <a:ea typeface="微软雅黑" pitchFamily="34" charset="-122"/>
                        </a:rPr>
                        <a:t>Web</a:t>
                      </a:r>
                      <a:r>
                        <a:rPr lang="zh-CN" altLang="en-US" sz="1100" u="none" strike="noStrike" dirty="0">
                          <a:effectLst/>
                          <a:latin typeface="微软雅黑" pitchFamily="34" charset="-122"/>
                          <a:ea typeface="微软雅黑" pitchFamily="34" charset="-122"/>
                        </a:rPr>
                        <a:t>页面上传、断点续传、</a:t>
                      </a:r>
                      <a:r>
                        <a:rPr lang="en-US" altLang="zh-CN" sz="1100" u="none" strike="noStrike" dirty="0">
                          <a:effectLst/>
                          <a:latin typeface="微软雅黑" pitchFamily="34" charset="-122"/>
                          <a:ea typeface="微软雅黑" pitchFamily="34" charset="-122"/>
                        </a:rPr>
                        <a:t>SDK</a:t>
                      </a:r>
                      <a:r>
                        <a:rPr lang="zh-CN" altLang="en-US" sz="1100" u="none" strike="noStrike" dirty="0">
                          <a:effectLst/>
                          <a:latin typeface="微软雅黑" pitchFamily="34" charset="-122"/>
                          <a:ea typeface="微软雅黑" pitchFamily="34" charset="-122"/>
                        </a:rPr>
                        <a:t>上传、大文件上传、文件备份</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218742">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视频管理</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视频信息编辑、视频封面图片管理、模糊搜索、分类标签、在线预览、防盗链</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218742">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转码</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流畅</a:t>
                      </a:r>
                      <a:r>
                        <a:rPr lang="en-US" altLang="zh-CN" sz="1100" u="none" strike="noStrike">
                          <a:effectLst/>
                          <a:latin typeface="微软雅黑" pitchFamily="34" charset="-122"/>
                          <a:ea typeface="微软雅黑" pitchFamily="34" charset="-122"/>
                        </a:rPr>
                        <a:t>240P</a:t>
                      </a:r>
                      <a:r>
                        <a:rPr lang="zh-CN" altLang="en-US" sz="1100" u="none" strike="noStrike">
                          <a:effectLst/>
                          <a:latin typeface="微软雅黑" pitchFamily="34" charset="-122"/>
                          <a:ea typeface="微软雅黑" pitchFamily="34" charset="-122"/>
                        </a:rPr>
                        <a:t>、</a:t>
                      </a:r>
                      <a:r>
                        <a:rPr lang="en-US" altLang="zh-CN" sz="1100" u="none" strike="noStrike">
                          <a:effectLst/>
                          <a:latin typeface="微软雅黑" pitchFamily="34" charset="-122"/>
                          <a:ea typeface="微软雅黑" pitchFamily="34" charset="-122"/>
                        </a:rPr>
                        <a:t>480P</a:t>
                      </a:r>
                      <a:r>
                        <a:rPr lang="zh-CN" altLang="en-US" sz="1100" u="none" strike="noStrike">
                          <a:effectLst/>
                          <a:latin typeface="微软雅黑" pitchFamily="34" charset="-122"/>
                          <a:ea typeface="微软雅黑" pitchFamily="34" charset="-122"/>
                        </a:rPr>
                        <a:t>、</a:t>
                      </a:r>
                      <a:r>
                        <a:rPr lang="en-US" altLang="zh-CN" sz="1100" u="none" strike="noStrike">
                          <a:effectLst/>
                          <a:latin typeface="微软雅黑" pitchFamily="34" charset="-122"/>
                          <a:ea typeface="微软雅黑" pitchFamily="34" charset="-122"/>
                        </a:rPr>
                        <a:t>720P</a:t>
                      </a:r>
                      <a:r>
                        <a:rPr lang="zh-CN" altLang="en-US" sz="1100" u="none" strike="noStrike">
                          <a:effectLst/>
                          <a:latin typeface="微软雅黑" pitchFamily="34" charset="-122"/>
                          <a:ea typeface="微软雅黑" pitchFamily="34" charset="-122"/>
                        </a:rPr>
                        <a:t>、</a:t>
                      </a:r>
                      <a:r>
                        <a:rPr lang="en-US" altLang="zh-CN" sz="1100" u="none" strike="noStrike">
                          <a:effectLst/>
                          <a:latin typeface="微软雅黑" pitchFamily="34" charset="-122"/>
                          <a:ea typeface="微软雅黑" pitchFamily="34" charset="-122"/>
                        </a:rPr>
                        <a:t>1080P</a:t>
                      </a:r>
                      <a:r>
                        <a:rPr lang="zh-CN" altLang="en-US" sz="1100" u="none" strike="noStrike">
                          <a:effectLst/>
                          <a:latin typeface="微软雅黑" pitchFamily="34" charset="-122"/>
                          <a:ea typeface="微软雅黑" pitchFamily="34" charset="-122"/>
                        </a:rPr>
                        <a:t>发布，转码添加自定义位置水印，</a:t>
                      </a:r>
                      <a:r>
                        <a:rPr lang="en-US" altLang="zh-CN" sz="1100" u="none" strike="noStrike">
                          <a:effectLst/>
                          <a:latin typeface="微软雅黑" pitchFamily="34" charset="-122"/>
                          <a:ea typeface="微软雅黑" pitchFamily="34" charset="-122"/>
                        </a:rPr>
                        <a:t>MP4</a:t>
                      </a:r>
                      <a:r>
                        <a:rPr lang="zh-CN" altLang="en-US" sz="1100" u="none" strike="noStrike">
                          <a:effectLst/>
                          <a:latin typeface="微软雅黑" pitchFamily="34" charset="-122"/>
                          <a:ea typeface="微软雅黑" pitchFamily="34" charset="-122"/>
                        </a:rPr>
                        <a:t>格式</a:t>
                      </a:r>
                      <a:r>
                        <a:rPr lang="en-US" altLang="zh-CN" sz="1100" u="none" strike="noStrike">
                          <a:effectLst/>
                          <a:latin typeface="微软雅黑" pitchFamily="34" charset="-122"/>
                          <a:ea typeface="微软雅黑" pitchFamily="34" charset="-122"/>
                        </a:rPr>
                        <a:t>HLS</a:t>
                      </a:r>
                      <a:r>
                        <a:rPr lang="zh-CN" altLang="en-US" sz="1100" u="none" strike="noStrike">
                          <a:effectLst/>
                          <a:latin typeface="微软雅黑" pitchFamily="34" charset="-122"/>
                          <a:ea typeface="微软雅黑" pitchFamily="34" charset="-122"/>
                        </a:rPr>
                        <a:t>格式转码发布</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26746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播放器</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播放器片头</a:t>
                      </a:r>
                      <a:r>
                        <a:rPr lang="en-US" altLang="zh-CN" sz="1100" u="none" strike="noStrike" dirty="0">
                          <a:effectLst/>
                          <a:latin typeface="微软雅黑" pitchFamily="34" charset="-122"/>
                          <a:ea typeface="微软雅黑" pitchFamily="34" charset="-122"/>
                        </a:rPr>
                        <a:t>/</a:t>
                      </a:r>
                      <a:r>
                        <a:rPr lang="zh-CN" altLang="en-US" sz="1100" u="none" strike="noStrike" dirty="0">
                          <a:effectLst/>
                          <a:latin typeface="微软雅黑" pitchFamily="34" charset="-122"/>
                          <a:ea typeface="微软雅黑" pitchFamily="34" charset="-122"/>
                        </a:rPr>
                        <a:t>暂停</a:t>
                      </a:r>
                      <a:r>
                        <a:rPr lang="en-US" altLang="zh-CN" sz="1100" u="none" strike="noStrike" dirty="0">
                          <a:effectLst/>
                          <a:latin typeface="微软雅黑" pitchFamily="34" charset="-122"/>
                          <a:ea typeface="微软雅黑" pitchFamily="34" charset="-122"/>
                        </a:rPr>
                        <a:t>/</a:t>
                      </a:r>
                      <a:r>
                        <a:rPr lang="zh-CN" altLang="en-US" sz="1100" u="none" strike="noStrike" dirty="0">
                          <a:effectLst/>
                          <a:latin typeface="微软雅黑" pitchFamily="34" charset="-122"/>
                          <a:ea typeface="微软雅黑" pitchFamily="34" charset="-122"/>
                        </a:rPr>
                        <a:t>片尾贴片，播放器</a:t>
                      </a:r>
                      <a:r>
                        <a:rPr lang="en-US" altLang="zh-CN" sz="1100" u="none" strike="noStrike" dirty="0">
                          <a:effectLst/>
                          <a:latin typeface="微软雅黑" pitchFamily="34" charset="-122"/>
                          <a:ea typeface="微软雅黑" pitchFamily="34" charset="-122"/>
                        </a:rPr>
                        <a:t>Logo</a:t>
                      </a:r>
                      <a:r>
                        <a:rPr lang="zh-CN" altLang="en-US" sz="1100" u="none" strike="noStrike" dirty="0">
                          <a:effectLst/>
                          <a:latin typeface="微软雅黑" pitchFamily="34" charset="-122"/>
                          <a:ea typeface="微软雅黑" pitchFamily="34" charset="-122"/>
                        </a:rPr>
                        <a:t>自定义，</a:t>
                      </a:r>
                      <a:r>
                        <a:rPr lang="en-US" altLang="zh-CN" sz="1100" u="none" strike="noStrike" dirty="0">
                          <a:effectLst/>
                          <a:latin typeface="微软雅黑" pitchFamily="34" charset="-122"/>
                          <a:ea typeface="微软雅黑" pitchFamily="34" charset="-122"/>
                        </a:rPr>
                        <a:t>SDK</a:t>
                      </a:r>
                      <a:r>
                        <a:rPr lang="zh-CN" altLang="en-US" sz="1100" u="none" strike="noStrike" dirty="0">
                          <a:effectLst/>
                          <a:latin typeface="微软雅黑" pitchFamily="34" charset="-122"/>
                          <a:ea typeface="微软雅黑" pitchFamily="34" charset="-122"/>
                        </a:rPr>
                        <a:t>，渐进式加载视频文件，</a:t>
                      </a:r>
                      <a:r>
                        <a:rPr lang="en-US" altLang="zh-CN" sz="1100" u="none" strike="noStrike" dirty="0">
                          <a:effectLst/>
                          <a:latin typeface="微软雅黑" pitchFamily="34" charset="-122"/>
                          <a:ea typeface="微软雅黑" pitchFamily="34" charset="-122"/>
                        </a:rPr>
                        <a:t>Web</a:t>
                      </a:r>
                      <a:r>
                        <a:rPr lang="zh-CN" altLang="en-US" sz="1100" u="none" strike="noStrike" dirty="0">
                          <a:effectLst/>
                          <a:latin typeface="微软雅黑" pitchFamily="34" charset="-122"/>
                          <a:ea typeface="微软雅黑" pitchFamily="34" charset="-122"/>
                        </a:rPr>
                        <a:t>播放器弹幕，播放状态获取和事件设置</a:t>
                      </a:r>
                      <a:r>
                        <a:rPr lang="en-US" altLang="zh-CN" sz="1100" u="none" strike="noStrike" dirty="0">
                          <a:effectLst/>
                          <a:latin typeface="微软雅黑" pitchFamily="34" charset="-122"/>
                          <a:ea typeface="微软雅黑" pitchFamily="34" charset="-122"/>
                        </a:rPr>
                        <a:t>API</a:t>
                      </a:r>
                      <a:endParaRPr lang="en-US" altLang="zh-CN"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109371">
                <a:tc rowSpan="6">
                  <a:txBody>
                    <a:bodyPr/>
                    <a:lstStyle/>
                    <a:p>
                      <a:pPr algn="ctr" fontAlgn="ctr"/>
                      <a:r>
                        <a:rPr lang="zh-CN" altLang="en-US" sz="1100" u="none" strike="noStrike">
                          <a:effectLst/>
                          <a:latin typeface="微软雅黑" pitchFamily="34" charset="-122"/>
                          <a:ea typeface="微软雅黑" pitchFamily="34" charset="-122"/>
                        </a:rPr>
                        <a:t>实时互动</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ctr"/>
                </a:tc>
                <a:tc>
                  <a:txBody>
                    <a:bodyPr/>
                    <a:lstStyle/>
                    <a:p>
                      <a:pPr algn="l" fontAlgn="b"/>
                      <a:r>
                        <a:rPr lang="zh-CN" altLang="en-US" sz="1100" u="none" strike="noStrike">
                          <a:effectLst/>
                          <a:latin typeface="微软雅黑" pitchFamily="34" charset="-122"/>
                          <a:ea typeface="微软雅黑" pitchFamily="34" charset="-122"/>
                        </a:rPr>
                        <a:t>弹幕</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点赞</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礼物</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红包</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分享</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二维码分享，分享至新浪微博、微信、</a:t>
                      </a:r>
                      <a:r>
                        <a:rPr lang="en-US" altLang="zh-CN" sz="1100" u="none" strike="noStrike" dirty="0" err="1">
                          <a:effectLst/>
                          <a:latin typeface="微软雅黑" pitchFamily="34" charset="-122"/>
                          <a:ea typeface="微软雅黑" pitchFamily="34" charset="-122"/>
                        </a:rPr>
                        <a:t>qq</a:t>
                      </a:r>
                      <a:r>
                        <a:rPr lang="zh-CN" altLang="en-US" sz="1100" u="none" strike="noStrike" dirty="0">
                          <a:effectLst/>
                          <a:latin typeface="微软雅黑" pitchFamily="34" charset="-122"/>
                          <a:ea typeface="微软雅黑" pitchFamily="34" charset="-122"/>
                        </a:rPr>
                        <a:t>空间等</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互动内容监控</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敏感词过滤，管理员权限、禁言、强退等</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79965">
                <a:tc>
                  <a:txBody>
                    <a:bodyPr/>
                    <a:lstStyle/>
                    <a:p>
                      <a:pPr algn="ctr" fontAlgn="ctr"/>
                      <a:r>
                        <a:rPr lang="zh-CN" altLang="en-US" sz="1100" u="none" strike="noStrike">
                          <a:effectLst/>
                          <a:latin typeface="微软雅黑" pitchFamily="34" charset="-122"/>
                          <a:ea typeface="微软雅黑" pitchFamily="34" charset="-122"/>
                        </a:rPr>
                        <a:t>多终端支持</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ctr"/>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en-US" altLang="zh-CN" sz="1100" u="none" strike="noStrike" dirty="0">
                          <a:effectLst/>
                          <a:latin typeface="微软雅黑" pitchFamily="34" charset="-122"/>
                          <a:ea typeface="微软雅黑" pitchFamily="34" charset="-122"/>
                        </a:rPr>
                        <a:t>android</a:t>
                      </a:r>
                      <a:r>
                        <a:rPr lang="zh-CN" altLang="en-US" sz="1100" u="none" strike="noStrike" dirty="0">
                          <a:effectLst/>
                          <a:latin typeface="微软雅黑" pitchFamily="34" charset="-122"/>
                          <a:ea typeface="微软雅黑" pitchFamily="34" charset="-122"/>
                        </a:rPr>
                        <a:t>终端、</a:t>
                      </a:r>
                      <a:r>
                        <a:rPr lang="en-US" altLang="zh-CN" sz="1100" u="none" strike="noStrike" dirty="0" err="1">
                          <a:effectLst/>
                          <a:latin typeface="微软雅黑" pitchFamily="34" charset="-122"/>
                          <a:ea typeface="微软雅黑" pitchFamily="34" charset="-122"/>
                        </a:rPr>
                        <a:t>ios</a:t>
                      </a:r>
                      <a:r>
                        <a:rPr lang="zh-CN" altLang="en-US" sz="1100" u="none" strike="noStrike" dirty="0">
                          <a:effectLst/>
                          <a:latin typeface="微软雅黑" pitchFamily="34" charset="-122"/>
                          <a:ea typeface="微软雅黑" pitchFamily="34" charset="-122"/>
                        </a:rPr>
                        <a:t>终端、网页终端、机顶盒终端</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rowSpan="5">
                  <a:txBody>
                    <a:bodyPr/>
                    <a:lstStyle/>
                    <a:p>
                      <a:pPr algn="ctr" fontAlgn="ctr"/>
                      <a:r>
                        <a:rPr lang="zh-CN" altLang="en-US" sz="1100" u="none" strike="noStrike">
                          <a:effectLst/>
                          <a:latin typeface="微软雅黑" pitchFamily="34" charset="-122"/>
                          <a:ea typeface="微软雅黑" pitchFamily="34" charset="-122"/>
                        </a:rPr>
                        <a:t>收视功能</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ctr"/>
                </a:tc>
                <a:tc>
                  <a:txBody>
                    <a:bodyPr/>
                    <a:lstStyle/>
                    <a:p>
                      <a:pPr algn="l" fontAlgn="b"/>
                      <a:r>
                        <a:rPr lang="zh-CN" altLang="en-US" sz="1100" u="none" strike="noStrike">
                          <a:effectLst/>
                          <a:latin typeface="微软雅黑" pitchFamily="34" charset="-122"/>
                          <a:ea typeface="微软雅黑" pitchFamily="34" charset="-122"/>
                        </a:rPr>
                        <a:t>时移回看</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节目指南</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节目推荐</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节目预约提醒</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节目收藏</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179965">
                <a:tc rowSpan="10">
                  <a:txBody>
                    <a:bodyPr/>
                    <a:lstStyle/>
                    <a:p>
                      <a:pPr algn="ctr" fontAlgn="ctr"/>
                      <a:r>
                        <a:rPr lang="zh-CN" altLang="en-US" sz="1100" u="none" strike="noStrike">
                          <a:effectLst/>
                          <a:latin typeface="微软雅黑" pitchFamily="34" charset="-122"/>
                          <a:ea typeface="微软雅黑" pitchFamily="34" charset="-122"/>
                        </a:rPr>
                        <a:t>运营支撑功能</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ctr"/>
                </a:tc>
                <a:tc>
                  <a:txBody>
                    <a:bodyPr/>
                    <a:lstStyle/>
                    <a:p>
                      <a:pPr algn="l" fontAlgn="b"/>
                      <a:r>
                        <a:rPr lang="zh-CN" altLang="en-US" sz="1100" u="none" strike="noStrike">
                          <a:effectLst/>
                          <a:latin typeface="微软雅黑" pitchFamily="34" charset="-122"/>
                          <a:ea typeface="微软雅黑" pitchFamily="34" charset="-122"/>
                        </a:rPr>
                        <a:t>内容管理</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可接入多家牌照方、第三方内容提供商、互联网平台、百度云等</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产品管理</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信息编辑、内容查询编辑、内容上架下架等</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用户管理</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用户信息管理、用户权限管理、用户分组管理等</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en-US" sz="1100" u="none" strike="noStrike">
                          <a:effectLst/>
                          <a:latin typeface="微软雅黑" pitchFamily="34" charset="-122"/>
                          <a:ea typeface="微软雅黑" pitchFamily="34" charset="-122"/>
                        </a:rPr>
                        <a:t>DRM</a:t>
                      </a:r>
                      <a:endParaRPr 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内容数字版权加密保护</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　</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支付能力</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话费支付、支付宝支付、和包支付等</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218742">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统计功能</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空间统计、流量统计、视频播放情况、请求数统计、地域统计、时间、</a:t>
                      </a:r>
                      <a:r>
                        <a:rPr lang="en-US" altLang="zh-CN" sz="1100" u="none" strike="noStrike" dirty="0" err="1">
                          <a:effectLst/>
                          <a:latin typeface="微软雅黑" pitchFamily="34" charset="-122"/>
                          <a:ea typeface="微软雅黑" pitchFamily="34" charset="-122"/>
                        </a:rPr>
                        <a:t>isp</a:t>
                      </a:r>
                      <a:r>
                        <a:rPr lang="zh-CN" altLang="en-US" sz="1100" u="none" strike="noStrike" dirty="0">
                          <a:effectLst/>
                          <a:latin typeface="微软雅黑" pitchFamily="34" charset="-122"/>
                          <a:ea typeface="微软雅黑" pitchFamily="34" charset="-122"/>
                        </a:rPr>
                        <a:t>统计用户行为统计</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屏幕管理</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可拖拽的编辑方式、预览、主屏、分屏等</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179965">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屏幕广告</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切屏广告、滚动条广告、背景广告、开机广告、待机广告</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连接安全</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连接安全标准化</a:t>
                      </a:r>
                      <a:r>
                        <a:rPr lang="en-US" altLang="zh-CN" sz="1100" u="none" strike="noStrike">
                          <a:effectLst/>
                          <a:latin typeface="微软雅黑" pitchFamily="34" charset="-122"/>
                          <a:ea typeface="微软雅黑" pitchFamily="34" charset="-122"/>
                        </a:rPr>
                        <a:t>token</a:t>
                      </a:r>
                      <a:r>
                        <a:rPr lang="zh-CN" altLang="en-US" sz="1100" u="none" strike="noStrike">
                          <a:effectLst/>
                          <a:latin typeface="微软雅黑" pitchFamily="34" charset="-122"/>
                          <a:ea typeface="微软雅黑" pitchFamily="34" charset="-122"/>
                        </a:rPr>
                        <a:t>和</a:t>
                      </a:r>
                      <a:r>
                        <a:rPr lang="en-US" altLang="zh-CN" sz="1100" u="none" strike="noStrike">
                          <a:effectLst/>
                          <a:latin typeface="微软雅黑" pitchFamily="34" charset="-122"/>
                          <a:ea typeface="微软雅黑" pitchFamily="34" charset="-122"/>
                        </a:rPr>
                        <a:t>URL</a:t>
                      </a:r>
                      <a:r>
                        <a:rPr lang="zh-CN" altLang="en-US" sz="1100" u="none" strike="noStrike">
                          <a:effectLst/>
                          <a:latin typeface="微软雅黑" pitchFamily="34" charset="-122"/>
                          <a:ea typeface="微软雅黑" pitchFamily="34" charset="-122"/>
                        </a:rPr>
                        <a:t>加密的方式</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r h="109371">
                <a:tc vMerge="1">
                  <a:txBody>
                    <a:bodyPr/>
                    <a:lstStyle/>
                    <a:p>
                      <a:endParaRPr lang="zh-CN" altLang="en-US"/>
                    </a:p>
                  </a:txBody>
                  <a:tcPr/>
                </a:tc>
                <a:tc>
                  <a:txBody>
                    <a:bodyPr/>
                    <a:lstStyle/>
                    <a:p>
                      <a:pPr algn="l" fontAlgn="b"/>
                      <a:r>
                        <a:rPr lang="zh-CN" altLang="en-US" sz="1100" u="none" strike="noStrike">
                          <a:effectLst/>
                          <a:latin typeface="微软雅黑" pitchFamily="34" charset="-122"/>
                          <a:ea typeface="微软雅黑" pitchFamily="34" charset="-122"/>
                        </a:rPr>
                        <a:t>并发稳定性</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a:effectLst/>
                          <a:latin typeface="微软雅黑" pitchFamily="34" charset="-122"/>
                          <a:ea typeface="微软雅黑" pitchFamily="34" charset="-122"/>
                        </a:rPr>
                        <a:t>支持同时</a:t>
                      </a:r>
                      <a:r>
                        <a:rPr lang="en-US" altLang="zh-CN" sz="1100" u="none" strike="noStrike">
                          <a:effectLst/>
                          <a:latin typeface="微软雅黑" pitchFamily="34" charset="-122"/>
                          <a:ea typeface="微软雅黑" pitchFamily="34" charset="-122"/>
                        </a:rPr>
                        <a:t>1000</a:t>
                      </a:r>
                      <a:r>
                        <a:rPr lang="zh-CN" altLang="en-US" sz="1100" u="none" strike="noStrike">
                          <a:effectLst/>
                          <a:latin typeface="微软雅黑" pitchFamily="34" charset="-122"/>
                          <a:ea typeface="微软雅黑" pitchFamily="34" charset="-122"/>
                        </a:rPr>
                        <a:t>人在线观看</a:t>
                      </a:r>
                      <a:endParaRPr lang="zh-CN" altLang="en-US" sz="1100" b="0" i="0" u="none" strike="noStrike">
                        <a:solidFill>
                          <a:srgbClr val="000000"/>
                        </a:solidFill>
                        <a:effectLst/>
                        <a:latin typeface="微软雅黑" pitchFamily="34" charset="-122"/>
                        <a:ea typeface="微软雅黑" pitchFamily="34" charset="-122"/>
                      </a:endParaRPr>
                    </a:p>
                  </a:txBody>
                  <a:tcPr marL="4971" marR="4971" marT="4971" marB="0" anchor="b"/>
                </a:tc>
                <a:tc>
                  <a:txBody>
                    <a:bodyPr/>
                    <a:lstStyle/>
                    <a:p>
                      <a:pPr algn="l" fontAlgn="b"/>
                      <a:r>
                        <a:rPr lang="zh-CN" altLang="en-US" sz="1100" u="none" strike="noStrike" dirty="0">
                          <a:effectLst/>
                          <a:latin typeface="微软雅黑" pitchFamily="34" charset="-122"/>
                          <a:ea typeface="微软雅黑" pitchFamily="34" charset="-122"/>
                        </a:rPr>
                        <a:t>　</a:t>
                      </a:r>
                      <a:endParaRPr lang="zh-CN" altLang="en-US" sz="1100" b="0" i="0" u="none" strike="noStrike" dirty="0">
                        <a:solidFill>
                          <a:srgbClr val="000000"/>
                        </a:solidFill>
                        <a:effectLst/>
                        <a:latin typeface="微软雅黑" pitchFamily="34" charset="-122"/>
                        <a:ea typeface="微软雅黑" pitchFamily="34" charset="-122"/>
                      </a:endParaRPr>
                    </a:p>
                  </a:txBody>
                  <a:tcPr marL="4971" marR="4971" marT="4971" marB="0" anchor="b"/>
                </a:tc>
              </a:tr>
            </a:tbl>
          </a:graphicData>
        </a:graphic>
      </p:graphicFrame>
    </p:spTree>
    <p:extLst>
      <p:ext uri="{BB962C8B-B14F-4D97-AF65-F5344CB8AC3E}">
        <p14:creationId xmlns:p14="http://schemas.microsoft.com/office/powerpoint/2010/main" val="11983115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27899" y="148074"/>
            <a:ext cx="1668183" cy="335952"/>
          </a:xfrm>
        </p:spPr>
        <p:txBody>
          <a:bodyPr/>
          <a:lstStyle/>
          <a:p>
            <a:pPr defTabSz="544195"/>
            <a:r>
              <a:rPr lang="zh-CN" altLang="en-US" b="1" dirty="0">
                <a:latin typeface="华文细黑" panose="02010600040101010101" pitchFamily="2" charset="-122"/>
                <a:ea typeface="华文细黑" panose="02010600040101010101" pitchFamily="2" charset="-122"/>
              </a:rPr>
              <a:t>部署示意图</a:t>
            </a:r>
          </a:p>
        </p:txBody>
      </p:sp>
      <p:sp>
        <p:nvSpPr>
          <p:cNvPr id="3" name="灯片编号占位符 2"/>
          <p:cNvSpPr>
            <a:spLocks noGrp="1"/>
          </p:cNvSpPr>
          <p:nvPr>
            <p:ph type="sldNum" sz="quarter" idx="13"/>
          </p:nvPr>
        </p:nvSpPr>
        <p:spPr/>
        <p:txBody>
          <a:bodyPr/>
          <a:lstStyle/>
          <a:p>
            <a:fld id="{752A6C19-FA33-4538-AB63-58099611DA71}" type="slidenum">
              <a:rPr lang="zh-CN" altLang="en-US" smtClean="0"/>
              <a:t>22</a:t>
            </a:fld>
            <a:endParaRPr lang="zh-CN" altLang="en-US" dirty="0"/>
          </a:p>
        </p:txBody>
      </p:sp>
      <p:grpSp>
        <p:nvGrpSpPr>
          <p:cNvPr id="4" name="组合 3"/>
          <p:cNvGrpSpPr/>
          <p:nvPr/>
        </p:nvGrpSpPr>
        <p:grpSpPr>
          <a:xfrm>
            <a:off x="312557" y="1404820"/>
            <a:ext cx="8600072" cy="4168989"/>
            <a:chOff x="574471" y="1924332"/>
            <a:chExt cx="8600072" cy="4168989"/>
          </a:xfrm>
        </p:grpSpPr>
        <p:pic>
          <p:nvPicPr>
            <p:cNvPr id="5" name="Picture 1" descr="C:\Users\Mikko\AppData\Roaming\Tencent\Users\1552785959\QQ\WinTemp\RichOle\{~)9{J)2`]]YI@@ZRT53MAM.png"/>
            <p:cNvPicPr>
              <a:picLocks noChangeAspect="1" noChangeArrowheads="1"/>
            </p:cNvPicPr>
            <p:nvPr/>
          </p:nvPicPr>
          <p:blipFill>
            <a:blip r:embed="rId2" cstate="print"/>
            <a:srcRect/>
            <a:stretch>
              <a:fillRect/>
            </a:stretch>
          </p:blipFill>
          <p:spPr bwMode="auto">
            <a:xfrm>
              <a:off x="831312" y="1924332"/>
              <a:ext cx="759219" cy="628081"/>
            </a:xfrm>
            <a:prstGeom prst="rect">
              <a:avLst/>
            </a:prstGeom>
            <a:noFill/>
          </p:spPr>
        </p:pic>
        <p:sp>
          <p:nvSpPr>
            <p:cNvPr id="6" name="TextBox 5"/>
            <p:cNvSpPr txBox="1"/>
            <p:nvPr/>
          </p:nvSpPr>
          <p:spPr>
            <a:xfrm>
              <a:off x="818866" y="2538482"/>
              <a:ext cx="805218" cy="307777"/>
            </a:xfrm>
            <a:prstGeom prst="rect">
              <a:avLst/>
            </a:prstGeom>
            <a:noFill/>
          </p:spPr>
          <p:txBody>
            <a:bodyPr wrap="square" rtlCol="0">
              <a:spAutoFit/>
            </a:bodyPr>
            <a:lstStyle/>
            <a:p>
              <a:r>
                <a:rPr lang="zh-CN" altLang="en-US" sz="1400" dirty="0"/>
                <a:t>操作员</a:t>
              </a:r>
            </a:p>
          </p:txBody>
        </p:sp>
        <p:pic>
          <p:nvPicPr>
            <p:cNvPr id="7" name="Picture 2" descr="C:\Users\Mikko\AppData\Roaming\Tencent\Users\1552785959\QQ\WinTemp\RichOle\C$`CSB(UJ$JXC)6)RJ8FOSS.png"/>
            <p:cNvPicPr>
              <a:picLocks noChangeAspect="1" noChangeArrowheads="1"/>
            </p:cNvPicPr>
            <p:nvPr/>
          </p:nvPicPr>
          <p:blipFill>
            <a:blip r:embed="rId3"/>
            <a:srcRect/>
            <a:stretch>
              <a:fillRect/>
            </a:stretch>
          </p:blipFill>
          <p:spPr bwMode="auto">
            <a:xfrm>
              <a:off x="5240755" y="2279177"/>
              <a:ext cx="2456597" cy="1086572"/>
            </a:xfrm>
            <a:prstGeom prst="rect">
              <a:avLst/>
            </a:prstGeom>
            <a:noFill/>
          </p:spPr>
        </p:pic>
        <p:pic>
          <p:nvPicPr>
            <p:cNvPr id="8" name="Picture 3" descr="C:\Users\Mikko\AppData\Roaming\Tencent\Users\1552785959\QQ\WinTemp\RichOle\ANXM3(L(((1~LH5{YKPT]CU.png"/>
            <p:cNvPicPr>
              <a:picLocks noChangeAspect="1" noChangeArrowheads="1"/>
            </p:cNvPicPr>
            <p:nvPr/>
          </p:nvPicPr>
          <p:blipFill>
            <a:blip r:embed="rId4"/>
            <a:srcRect/>
            <a:stretch>
              <a:fillRect/>
            </a:stretch>
          </p:blipFill>
          <p:spPr bwMode="auto">
            <a:xfrm>
              <a:off x="4163200" y="2788847"/>
              <a:ext cx="571500" cy="361950"/>
            </a:xfrm>
            <a:prstGeom prst="rect">
              <a:avLst/>
            </a:prstGeom>
            <a:noFill/>
          </p:spPr>
        </p:pic>
        <p:pic>
          <p:nvPicPr>
            <p:cNvPr id="9" name="Picture 3" descr="C:\Users\Mikko\AppData\Roaming\Tencent\Users\1552785959\QQ\WinTemp\RichOle\@XUZSK64N3IGT6AVM(R4L[G.png"/>
            <p:cNvPicPr>
              <a:picLocks noChangeAspect="1" noChangeArrowheads="1"/>
            </p:cNvPicPr>
            <p:nvPr/>
          </p:nvPicPr>
          <p:blipFill>
            <a:blip r:embed="rId5"/>
            <a:srcRect/>
            <a:stretch>
              <a:fillRect/>
            </a:stretch>
          </p:blipFill>
          <p:spPr bwMode="auto">
            <a:xfrm>
              <a:off x="8388725" y="3990463"/>
              <a:ext cx="523904" cy="476753"/>
            </a:xfrm>
            <a:prstGeom prst="rect">
              <a:avLst/>
            </a:prstGeom>
            <a:noFill/>
          </p:spPr>
        </p:pic>
        <p:pic>
          <p:nvPicPr>
            <p:cNvPr id="10" name="Picture 6" descr="C:\Users\Mikko\AppData\Roaming\Tencent\Users\1552785959\QQ\WinTemp\RichOle\FT4@}FT5CM0H]~B1NJY1I13.png"/>
            <p:cNvPicPr>
              <a:picLocks noChangeAspect="1" noChangeArrowheads="1"/>
            </p:cNvPicPr>
            <p:nvPr/>
          </p:nvPicPr>
          <p:blipFill>
            <a:blip r:embed="rId6"/>
            <a:srcRect/>
            <a:stretch>
              <a:fillRect/>
            </a:stretch>
          </p:blipFill>
          <p:spPr bwMode="auto">
            <a:xfrm>
              <a:off x="8603039" y="5276347"/>
              <a:ext cx="241148" cy="455989"/>
            </a:xfrm>
            <a:prstGeom prst="rect">
              <a:avLst/>
            </a:prstGeom>
            <a:noFill/>
          </p:spPr>
        </p:pic>
        <p:pic>
          <p:nvPicPr>
            <p:cNvPr id="11" name="Picture 4" descr="C:\Users\Mikko\AppData\Roaming\Tencent\Users\1552785959\QQ\WinTemp\RichOle\$O})_`[)9OQ0P4S)QT0L2%F.png"/>
            <p:cNvPicPr>
              <a:picLocks noChangeAspect="1" noChangeArrowheads="1"/>
            </p:cNvPicPr>
            <p:nvPr/>
          </p:nvPicPr>
          <p:blipFill>
            <a:blip r:embed="rId7"/>
            <a:srcRect/>
            <a:stretch>
              <a:fillRect/>
            </a:stretch>
          </p:blipFill>
          <p:spPr bwMode="auto">
            <a:xfrm rot="8483585">
              <a:off x="8497324" y="4574684"/>
              <a:ext cx="367062" cy="535809"/>
            </a:xfrm>
            <a:prstGeom prst="rect">
              <a:avLst/>
            </a:prstGeom>
            <a:noFill/>
          </p:spPr>
        </p:pic>
        <p:sp>
          <p:nvSpPr>
            <p:cNvPr id="12" name="TextBox 11"/>
            <p:cNvSpPr txBox="1"/>
            <p:nvPr/>
          </p:nvSpPr>
          <p:spPr>
            <a:xfrm>
              <a:off x="8317287" y="4335511"/>
              <a:ext cx="785818" cy="369332"/>
            </a:xfrm>
            <a:prstGeom prst="rect">
              <a:avLst/>
            </a:prstGeom>
            <a:noFill/>
          </p:spPr>
          <p:txBody>
            <a:bodyPr wrap="square" rtlCol="0">
              <a:spAutoFit/>
            </a:bodyPr>
            <a:lstStyle/>
            <a:p>
              <a:r>
                <a:rPr lang="zh-CN" altLang="en-US" dirty="0"/>
                <a:t>基站</a:t>
              </a:r>
            </a:p>
          </p:txBody>
        </p:sp>
        <p:sp>
          <p:nvSpPr>
            <p:cNvPr id="13" name="TextBox 12"/>
            <p:cNvSpPr txBox="1"/>
            <p:nvPr/>
          </p:nvSpPr>
          <p:spPr>
            <a:xfrm>
              <a:off x="8245849" y="5704975"/>
              <a:ext cx="928694" cy="307777"/>
            </a:xfrm>
            <a:prstGeom prst="rect">
              <a:avLst/>
            </a:prstGeom>
            <a:noFill/>
          </p:spPr>
          <p:txBody>
            <a:bodyPr wrap="square" rtlCol="0">
              <a:spAutoFit/>
            </a:bodyPr>
            <a:lstStyle/>
            <a:p>
              <a:r>
                <a:rPr lang="zh-CN" altLang="en-US" sz="1400" dirty="0"/>
                <a:t>移动终端</a:t>
              </a:r>
            </a:p>
          </p:txBody>
        </p:sp>
        <p:pic>
          <p:nvPicPr>
            <p:cNvPr id="14" name="Picture 5" descr="C:\Users\Mikko\AppData\Roaming\Tencent\Users\1552785959\QQ\WinTemp\RichOle\OOV(%(C[1SYGR`DF`)PPYKM.png"/>
            <p:cNvPicPr>
              <a:picLocks noChangeAspect="1" noChangeArrowheads="1"/>
            </p:cNvPicPr>
            <p:nvPr/>
          </p:nvPicPr>
          <p:blipFill>
            <a:blip r:embed="rId8" cstate="print"/>
            <a:srcRect/>
            <a:stretch>
              <a:fillRect/>
            </a:stretch>
          </p:blipFill>
          <p:spPr bwMode="auto">
            <a:xfrm>
              <a:off x="6562651" y="5236065"/>
              <a:ext cx="714398" cy="534098"/>
            </a:xfrm>
            <a:prstGeom prst="rect">
              <a:avLst/>
            </a:prstGeom>
            <a:noFill/>
          </p:spPr>
        </p:pic>
        <p:sp>
          <p:nvSpPr>
            <p:cNvPr id="15" name="TextBox 14"/>
            <p:cNvSpPr txBox="1"/>
            <p:nvPr/>
          </p:nvSpPr>
          <p:spPr>
            <a:xfrm>
              <a:off x="6491213" y="5754767"/>
              <a:ext cx="928694" cy="338554"/>
            </a:xfrm>
            <a:prstGeom prst="rect">
              <a:avLst/>
            </a:prstGeom>
            <a:noFill/>
          </p:spPr>
          <p:txBody>
            <a:bodyPr wrap="square" rtlCol="0">
              <a:spAutoFit/>
            </a:bodyPr>
            <a:lstStyle/>
            <a:p>
              <a:r>
                <a:rPr lang="en-US" altLang="zh-CN" sz="1600" dirty="0"/>
                <a:t>PC</a:t>
              </a:r>
              <a:r>
                <a:rPr lang="zh-CN" altLang="en-US" sz="1600" dirty="0"/>
                <a:t>终端</a:t>
              </a:r>
            </a:p>
          </p:txBody>
        </p:sp>
        <p:pic>
          <p:nvPicPr>
            <p:cNvPr id="16" name="Picture 1" descr="C:\Users\Mikko\AppData\Roaming\Tencent\Users\1552785959\QQ\WinTemp\RichOle\9BC5`4TUR)8B[J~F$IZGY24.png"/>
            <p:cNvPicPr>
              <a:picLocks noChangeAspect="1" noChangeArrowheads="1"/>
            </p:cNvPicPr>
            <p:nvPr/>
          </p:nvPicPr>
          <p:blipFill>
            <a:blip r:embed="rId9" cstate="print"/>
            <a:srcRect/>
            <a:stretch>
              <a:fillRect/>
            </a:stretch>
          </p:blipFill>
          <p:spPr bwMode="auto">
            <a:xfrm>
              <a:off x="855536" y="3933989"/>
              <a:ext cx="421814" cy="457192"/>
            </a:xfrm>
            <a:prstGeom prst="rect">
              <a:avLst/>
            </a:prstGeom>
            <a:noFill/>
          </p:spPr>
        </p:pic>
        <p:sp>
          <p:nvSpPr>
            <p:cNvPr id="17" name="TextBox 16"/>
            <p:cNvSpPr txBox="1"/>
            <p:nvPr/>
          </p:nvSpPr>
          <p:spPr>
            <a:xfrm>
              <a:off x="574471" y="4312028"/>
              <a:ext cx="928694" cy="307777"/>
            </a:xfrm>
            <a:prstGeom prst="rect">
              <a:avLst/>
            </a:prstGeom>
            <a:noFill/>
          </p:spPr>
          <p:txBody>
            <a:bodyPr wrap="square" rtlCol="0">
              <a:spAutoFit/>
            </a:bodyPr>
            <a:lstStyle/>
            <a:p>
              <a:r>
                <a:rPr lang="zh-CN" altLang="en-US" sz="1400" dirty="0"/>
                <a:t>高清球机</a:t>
              </a:r>
            </a:p>
          </p:txBody>
        </p:sp>
        <p:pic>
          <p:nvPicPr>
            <p:cNvPr id="18" name="Picture 3" descr="C:\Users\Mikko\AppData\Roaming\Tencent\Users\1552785959\QQ\WinTemp\RichOle\ED_JR%[7[THFAOPWX[ZP{ZQ.png"/>
            <p:cNvPicPr>
              <a:picLocks noChangeAspect="1" noChangeArrowheads="1"/>
            </p:cNvPicPr>
            <p:nvPr/>
          </p:nvPicPr>
          <p:blipFill>
            <a:blip r:embed="rId10" cstate="print"/>
            <a:srcRect/>
            <a:stretch>
              <a:fillRect/>
            </a:stretch>
          </p:blipFill>
          <p:spPr bwMode="auto">
            <a:xfrm>
              <a:off x="641830" y="3329238"/>
              <a:ext cx="900368" cy="415933"/>
            </a:xfrm>
            <a:prstGeom prst="rect">
              <a:avLst/>
            </a:prstGeom>
            <a:noFill/>
          </p:spPr>
        </p:pic>
        <p:pic>
          <p:nvPicPr>
            <p:cNvPr id="19" name="Picture 4" descr="C:\Users\Mikko\AppData\Roaming\Tencent\Users\1552785959\QQ\WinTemp\RichOle\DL964DE]47M76XW@34H0H}2.png"/>
            <p:cNvPicPr>
              <a:picLocks noChangeAspect="1" noChangeArrowheads="1"/>
            </p:cNvPicPr>
            <p:nvPr/>
          </p:nvPicPr>
          <p:blipFill>
            <a:blip r:embed="rId11" cstate="print"/>
            <a:srcRect/>
            <a:stretch>
              <a:fillRect/>
            </a:stretch>
          </p:blipFill>
          <p:spPr bwMode="auto">
            <a:xfrm>
              <a:off x="2170958" y="3370997"/>
              <a:ext cx="1512629" cy="341194"/>
            </a:xfrm>
            <a:prstGeom prst="rect">
              <a:avLst/>
            </a:prstGeom>
            <a:noFill/>
          </p:spPr>
        </p:pic>
        <p:sp>
          <p:nvSpPr>
            <p:cNvPr id="20" name="TextBox 19"/>
            <p:cNvSpPr txBox="1"/>
            <p:nvPr/>
          </p:nvSpPr>
          <p:spPr>
            <a:xfrm>
              <a:off x="2413457" y="3727436"/>
              <a:ext cx="928694" cy="307777"/>
            </a:xfrm>
            <a:prstGeom prst="rect">
              <a:avLst/>
            </a:prstGeom>
            <a:noFill/>
          </p:spPr>
          <p:txBody>
            <a:bodyPr wrap="square" rtlCol="0">
              <a:spAutoFit/>
            </a:bodyPr>
            <a:lstStyle/>
            <a:p>
              <a:r>
                <a:rPr lang="zh-CN" altLang="en-US" sz="1400" dirty="0"/>
                <a:t>转码器</a:t>
              </a:r>
            </a:p>
          </p:txBody>
        </p:sp>
        <p:sp>
          <p:nvSpPr>
            <p:cNvPr id="21" name="TextBox 20"/>
            <p:cNvSpPr txBox="1"/>
            <p:nvPr/>
          </p:nvSpPr>
          <p:spPr>
            <a:xfrm>
              <a:off x="721105" y="3727436"/>
              <a:ext cx="928694" cy="307777"/>
            </a:xfrm>
            <a:prstGeom prst="rect">
              <a:avLst/>
            </a:prstGeom>
            <a:noFill/>
          </p:spPr>
          <p:txBody>
            <a:bodyPr wrap="square" rtlCol="0">
              <a:spAutoFit/>
            </a:bodyPr>
            <a:lstStyle/>
            <a:p>
              <a:r>
                <a:rPr lang="zh-CN" altLang="en-US" sz="1400" dirty="0"/>
                <a:t>摄像机</a:t>
              </a:r>
            </a:p>
          </p:txBody>
        </p:sp>
        <p:cxnSp>
          <p:nvCxnSpPr>
            <p:cNvPr id="22" name="直接连接符 21"/>
            <p:cNvCxnSpPr>
              <a:stCxn id="18" idx="3"/>
              <a:endCxn id="19" idx="1"/>
            </p:cNvCxnSpPr>
            <p:nvPr/>
          </p:nvCxnSpPr>
          <p:spPr>
            <a:xfrm>
              <a:off x="1542198" y="3537205"/>
              <a:ext cx="628760" cy="4389"/>
            </a:xfrm>
            <a:prstGeom prst="line">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形状 26"/>
            <p:cNvCxnSpPr>
              <a:endCxn id="16" idx="3"/>
            </p:cNvCxnSpPr>
            <p:nvPr/>
          </p:nvCxnSpPr>
          <p:spPr>
            <a:xfrm rot="5400000">
              <a:off x="1266463" y="3586600"/>
              <a:ext cx="586872" cy="565098"/>
            </a:xfrm>
            <a:prstGeom prst="bentConnector2">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532089" y="3181538"/>
              <a:ext cx="928694" cy="307777"/>
            </a:xfrm>
            <a:prstGeom prst="rect">
              <a:avLst/>
            </a:prstGeom>
            <a:noFill/>
          </p:spPr>
          <p:txBody>
            <a:bodyPr wrap="square" rtlCol="0">
              <a:spAutoFit/>
            </a:bodyPr>
            <a:lstStyle/>
            <a:p>
              <a:r>
                <a:rPr lang="zh-CN" altLang="en-US" sz="1400" dirty="0"/>
                <a:t>直播信源</a:t>
              </a:r>
            </a:p>
          </p:txBody>
        </p:sp>
        <p:cxnSp>
          <p:nvCxnSpPr>
            <p:cNvPr id="25" name="肘形连接符 24"/>
            <p:cNvCxnSpPr>
              <a:stCxn id="19" idx="3"/>
              <a:endCxn id="8" idx="1"/>
            </p:cNvCxnSpPr>
            <p:nvPr/>
          </p:nvCxnSpPr>
          <p:spPr>
            <a:xfrm flipV="1">
              <a:off x="3683587" y="2969822"/>
              <a:ext cx="479613" cy="571772"/>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5" idx="3"/>
              <a:endCxn id="8" idx="1"/>
            </p:cNvCxnSpPr>
            <p:nvPr/>
          </p:nvCxnSpPr>
          <p:spPr>
            <a:xfrm>
              <a:off x="1590531" y="2238373"/>
              <a:ext cx="2572669" cy="731449"/>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651375" y="2006219"/>
              <a:ext cx="1255594" cy="307777"/>
            </a:xfrm>
            <a:prstGeom prst="rect">
              <a:avLst/>
            </a:prstGeom>
            <a:noFill/>
          </p:spPr>
          <p:txBody>
            <a:bodyPr wrap="square" rtlCol="0">
              <a:spAutoFit/>
            </a:bodyPr>
            <a:lstStyle/>
            <a:p>
              <a:r>
                <a:rPr lang="zh-CN" altLang="en-US" sz="1400" dirty="0"/>
                <a:t>点播信源上传</a:t>
              </a:r>
            </a:p>
          </p:txBody>
        </p:sp>
        <p:sp>
          <p:nvSpPr>
            <p:cNvPr id="28" name="TextBox 27"/>
            <p:cNvSpPr txBox="1"/>
            <p:nvPr/>
          </p:nvSpPr>
          <p:spPr>
            <a:xfrm>
              <a:off x="4100145" y="3142869"/>
              <a:ext cx="744813" cy="307777"/>
            </a:xfrm>
            <a:prstGeom prst="rect">
              <a:avLst/>
            </a:prstGeom>
            <a:noFill/>
          </p:spPr>
          <p:txBody>
            <a:bodyPr wrap="square" rtlCol="0">
              <a:spAutoFit/>
            </a:bodyPr>
            <a:lstStyle/>
            <a:p>
              <a:r>
                <a:rPr lang="zh-CN" altLang="en-US" sz="1400" dirty="0"/>
                <a:t>交换机</a:t>
              </a:r>
            </a:p>
          </p:txBody>
        </p:sp>
        <p:sp>
          <p:nvSpPr>
            <p:cNvPr id="29" name="TextBox 28"/>
            <p:cNvSpPr txBox="1"/>
            <p:nvPr/>
          </p:nvSpPr>
          <p:spPr>
            <a:xfrm>
              <a:off x="5675829" y="3365749"/>
              <a:ext cx="3099078" cy="338554"/>
            </a:xfrm>
            <a:prstGeom prst="rect">
              <a:avLst/>
            </a:prstGeom>
            <a:noFill/>
          </p:spPr>
          <p:txBody>
            <a:bodyPr wrap="square" rtlCol="0">
              <a:spAutoFit/>
            </a:bodyPr>
            <a:lstStyle/>
            <a:p>
              <a:r>
                <a:rPr lang="zh-CN" altLang="en-US" sz="1600" dirty="0"/>
                <a:t>江铜集团流媒体平台服务器</a:t>
              </a:r>
            </a:p>
          </p:txBody>
        </p:sp>
        <p:cxnSp>
          <p:nvCxnSpPr>
            <p:cNvPr id="30" name="直接箭头连接符 29"/>
            <p:cNvCxnSpPr>
              <a:stCxn id="8" idx="3"/>
            </p:cNvCxnSpPr>
            <p:nvPr/>
          </p:nvCxnSpPr>
          <p:spPr>
            <a:xfrm>
              <a:off x="4734700" y="2969822"/>
              <a:ext cx="601575" cy="539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 descr="C:\Users\Mikko\AppData\Roaming\Tencent\Users\1552785959\QQ\WinTemp\RichOle\ANXM3(L(((1~LH5{YKPT]CU.png"/>
            <p:cNvPicPr>
              <a:picLocks noChangeAspect="1" noChangeArrowheads="1"/>
            </p:cNvPicPr>
            <p:nvPr/>
          </p:nvPicPr>
          <p:blipFill>
            <a:blip r:embed="rId4"/>
            <a:srcRect/>
            <a:stretch>
              <a:fillRect/>
            </a:stretch>
          </p:blipFill>
          <p:spPr bwMode="auto">
            <a:xfrm>
              <a:off x="6458336" y="4046735"/>
              <a:ext cx="571500" cy="361950"/>
            </a:xfrm>
            <a:prstGeom prst="rect">
              <a:avLst/>
            </a:prstGeom>
            <a:noFill/>
          </p:spPr>
        </p:pic>
        <p:sp>
          <p:nvSpPr>
            <p:cNvPr id="32" name="TextBox 31"/>
            <p:cNvSpPr txBox="1"/>
            <p:nvPr/>
          </p:nvSpPr>
          <p:spPr>
            <a:xfrm>
              <a:off x="6395281" y="4400757"/>
              <a:ext cx="744813" cy="307777"/>
            </a:xfrm>
            <a:prstGeom prst="rect">
              <a:avLst/>
            </a:prstGeom>
            <a:noFill/>
          </p:spPr>
          <p:txBody>
            <a:bodyPr wrap="square" rtlCol="0">
              <a:spAutoFit/>
            </a:bodyPr>
            <a:lstStyle/>
            <a:p>
              <a:r>
                <a:rPr lang="zh-CN" altLang="en-US" sz="1400" dirty="0"/>
                <a:t>交换机</a:t>
              </a:r>
            </a:p>
          </p:txBody>
        </p:sp>
        <p:cxnSp>
          <p:nvCxnSpPr>
            <p:cNvPr id="33" name="直接箭头连接符 32"/>
            <p:cNvCxnSpPr>
              <a:cxnSpLocks/>
              <a:stCxn id="29" idx="0"/>
              <a:endCxn id="31" idx="0"/>
            </p:cNvCxnSpPr>
            <p:nvPr/>
          </p:nvCxnSpPr>
          <p:spPr>
            <a:xfrm flipH="1">
              <a:off x="6744086" y="3365749"/>
              <a:ext cx="481282" cy="680986"/>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31" idx="3"/>
              <a:endCxn id="9" idx="1"/>
            </p:cNvCxnSpPr>
            <p:nvPr/>
          </p:nvCxnSpPr>
          <p:spPr>
            <a:xfrm>
              <a:off x="7029836" y="4227710"/>
              <a:ext cx="1358889" cy="113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2" idx="2"/>
            </p:cNvCxnSpPr>
            <p:nvPr/>
          </p:nvCxnSpPr>
          <p:spPr>
            <a:xfrm rot="16200000" flipH="1">
              <a:off x="6502386" y="4973836"/>
              <a:ext cx="532206" cy="1602"/>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Users\Mikko\AppData\Roaming\Tencent\Users\1552785959\QQ\WinTemp\RichOle\C$`CSB(UJ$JXC)6)RJ8FOSS.png"/>
            <p:cNvPicPr>
              <a:picLocks noChangeAspect="1" noChangeArrowheads="1"/>
            </p:cNvPicPr>
            <p:nvPr/>
          </p:nvPicPr>
          <p:blipFill>
            <a:blip r:embed="rId12" cstate="print"/>
            <a:srcRect/>
            <a:stretch>
              <a:fillRect/>
            </a:stretch>
          </p:blipFill>
          <p:spPr bwMode="auto">
            <a:xfrm>
              <a:off x="4719864" y="4544704"/>
              <a:ext cx="918951" cy="406459"/>
            </a:xfrm>
            <a:prstGeom prst="rect">
              <a:avLst/>
            </a:prstGeom>
            <a:noFill/>
          </p:spPr>
        </p:pic>
        <p:sp>
          <p:nvSpPr>
            <p:cNvPr id="37" name="TextBox 36"/>
            <p:cNvSpPr txBox="1"/>
            <p:nvPr/>
          </p:nvSpPr>
          <p:spPr>
            <a:xfrm>
              <a:off x="4090818" y="4948923"/>
              <a:ext cx="1832315" cy="338554"/>
            </a:xfrm>
            <a:prstGeom prst="rect">
              <a:avLst/>
            </a:prstGeom>
            <a:noFill/>
          </p:spPr>
          <p:txBody>
            <a:bodyPr wrap="square" rtlCol="0">
              <a:spAutoFit/>
            </a:bodyPr>
            <a:lstStyle/>
            <a:p>
              <a:r>
                <a:rPr lang="zh-CN" altLang="en-US" sz="1600" dirty="0"/>
                <a:t>江铜集团</a:t>
              </a:r>
              <a:r>
                <a:rPr lang="en-US" altLang="zh-CN" sz="1600" dirty="0"/>
                <a:t>OA</a:t>
              </a:r>
              <a:r>
                <a:rPr lang="zh-CN" altLang="en-US" sz="1600" dirty="0"/>
                <a:t>系统</a:t>
              </a:r>
            </a:p>
          </p:txBody>
        </p:sp>
        <p:cxnSp>
          <p:nvCxnSpPr>
            <p:cNvPr id="38" name="直接箭头连接符 37"/>
            <p:cNvCxnSpPr>
              <a:stCxn id="36" idx="3"/>
              <a:endCxn id="14" idx="1"/>
            </p:cNvCxnSpPr>
            <p:nvPr/>
          </p:nvCxnSpPr>
          <p:spPr>
            <a:xfrm>
              <a:off x="5638815" y="4747934"/>
              <a:ext cx="923836" cy="755180"/>
            </a:xfrm>
            <a:prstGeom prst="straightConnector1">
              <a:avLst/>
            </a:prstGeom>
            <a:ln>
              <a:solidFill>
                <a:schemeClr val="tx2"/>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797041" y="4908005"/>
              <a:ext cx="744813" cy="523220"/>
            </a:xfrm>
            <a:prstGeom prst="rect">
              <a:avLst/>
            </a:prstGeom>
            <a:noFill/>
          </p:spPr>
          <p:txBody>
            <a:bodyPr wrap="square" rtlCol="0">
              <a:spAutoFit/>
            </a:bodyPr>
            <a:lstStyle/>
            <a:p>
              <a:r>
                <a:rPr lang="zh-CN" altLang="en-US" sz="1400" dirty="0"/>
                <a:t>取得播放地址</a:t>
              </a:r>
            </a:p>
          </p:txBody>
        </p:sp>
      </p:grpSp>
    </p:spTree>
    <p:extLst>
      <p:ext uri="{BB962C8B-B14F-4D97-AF65-F5344CB8AC3E}">
        <p14:creationId xmlns:p14="http://schemas.microsoft.com/office/powerpoint/2010/main" val="329188654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3"/>
          </p:nvPr>
        </p:nvSpPr>
        <p:spPr/>
        <p:txBody>
          <a:bodyPr/>
          <a:lstStyle/>
          <a:p>
            <a:fld id="{752A6C19-FA33-4538-AB63-58099611DA71}" type="slidenum">
              <a:rPr lang="zh-CN" altLang="en-US" smtClean="0"/>
              <a:t>3</a:t>
            </a:fld>
            <a:endParaRPr lang="zh-CN" altLang="en-US" dirty="0"/>
          </a:p>
        </p:txBody>
      </p:sp>
      <p:sp>
        <p:nvSpPr>
          <p:cNvPr id="4" name="Rectangle 2"/>
          <p:cNvSpPr txBox="1">
            <a:spLocks noChangeArrowheads="1"/>
          </p:cNvSpPr>
          <p:nvPr/>
        </p:nvSpPr>
        <p:spPr bwMode="auto">
          <a:xfrm>
            <a:off x="5792788" y="146050"/>
            <a:ext cx="327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35" tIns="43668" rIns="87335" bIns="43668"/>
          <a:lstStyle>
            <a:lvl1pPr eaLnBrk="0" hangingPunct="0">
              <a:defRPr kumimoji="1">
                <a:solidFill>
                  <a:schemeClr val="tx1"/>
                </a:solidFill>
                <a:latin typeface="Calibri" pitchFamily="34" charset="0"/>
                <a:ea typeface="宋体" pitchFamily="2" charset="-122"/>
              </a:defRPr>
            </a:lvl1pPr>
            <a:lvl2pPr marL="742950" indent="-285750" eaLnBrk="0" hangingPunct="0">
              <a:defRPr kumimoji="1">
                <a:solidFill>
                  <a:schemeClr val="tx1"/>
                </a:solidFill>
                <a:latin typeface="Calibri" pitchFamily="34" charset="0"/>
                <a:ea typeface="宋体" pitchFamily="2" charset="-122"/>
              </a:defRPr>
            </a:lvl2pPr>
            <a:lvl3pPr marL="1143000" indent="-228600" eaLnBrk="0" hangingPunct="0">
              <a:defRPr kumimoji="1">
                <a:solidFill>
                  <a:schemeClr val="tx1"/>
                </a:solidFill>
                <a:latin typeface="Calibri" pitchFamily="34" charset="0"/>
                <a:ea typeface="宋体" pitchFamily="2" charset="-122"/>
              </a:defRPr>
            </a:lvl3pPr>
            <a:lvl4pPr marL="1600200" indent="-228600" eaLnBrk="0" hangingPunct="0">
              <a:defRPr kumimoji="1">
                <a:solidFill>
                  <a:schemeClr val="tx1"/>
                </a:solidFill>
                <a:latin typeface="Calibri" pitchFamily="34" charset="0"/>
                <a:ea typeface="宋体" pitchFamily="2" charset="-122"/>
              </a:defRPr>
            </a:lvl4pPr>
            <a:lvl5pPr marL="2057400" indent="-228600" eaLnBrk="0" hangingPunct="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algn="r"/>
            <a:r>
              <a:rPr lang="zh-CN" altLang="en-US" sz="2400" b="1" dirty="0">
                <a:latin typeface="微软雅黑" pitchFamily="34" charset="-122"/>
                <a:ea typeface="微软雅黑" pitchFamily="34" charset="-122"/>
                <a:cs typeface="宋体" pitchFamily="2" charset="-122"/>
              </a:rPr>
              <a:t>产品和服务</a:t>
            </a:r>
          </a:p>
        </p:txBody>
      </p:sp>
      <p:sp>
        <p:nvSpPr>
          <p:cNvPr id="5" name="Text Box 8"/>
          <p:cNvSpPr txBox="1">
            <a:spLocks noChangeArrowheads="1"/>
          </p:cNvSpPr>
          <p:nvPr/>
        </p:nvSpPr>
        <p:spPr bwMode="auto">
          <a:xfrm>
            <a:off x="206375" y="738655"/>
            <a:ext cx="8929688" cy="1631950"/>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8" tIns="45659" rIns="91318" bIns="45659">
            <a:spAutoFit/>
          </a:bodyPr>
          <a:lstStyle>
            <a:lvl1pPr eaLnBrk="0" hangingPunct="0">
              <a:defRPr kumimoji="1">
                <a:solidFill>
                  <a:schemeClr val="tx1"/>
                </a:solidFill>
                <a:latin typeface="Calibri" pitchFamily="34" charset="0"/>
                <a:ea typeface="宋体" pitchFamily="2" charset="-122"/>
              </a:defRPr>
            </a:lvl1pPr>
            <a:lvl2pPr marL="742950" indent="-285750" eaLnBrk="0" hangingPunct="0">
              <a:defRPr kumimoji="1">
                <a:solidFill>
                  <a:schemeClr val="tx1"/>
                </a:solidFill>
                <a:latin typeface="Calibri" pitchFamily="34" charset="0"/>
                <a:ea typeface="宋体" pitchFamily="2" charset="-122"/>
              </a:defRPr>
            </a:lvl2pPr>
            <a:lvl3pPr marL="1143000" indent="-228600" eaLnBrk="0" hangingPunct="0">
              <a:defRPr kumimoji="1">
                <a:solidFill>
                  <a:schemeClr val="tx1"/>
                </a:solidFill>
                <a:latin typeface="Calibri" pitchFamily="34" charset="0"/>
                <a:ea typeface="宋体" pitchFamily="2" charset="-122"/>
              </a:defRPr>
            </a:lvl3pPr>
            <a:lvl4pPr marL="1600200" indent="-228600" eaLnBrk="0" hangingPunct="0">
              <a:defRPr kumimoji="1">
                <a:solidFill>
                  <a:schemeClr val="tx1"/>
                </a:solidFill>
                <a:latin typeface="Calibri" pitchFamily="34" charset="0"/>
                <a:ea typeface="宋体" pitchFamily="2" charset="-122"/>
              </a:defRPr>
            </a:lvl4pPr>
            <a:lvl5pPr marL="2057400" indent="-228600" eaLnBrk="0" hangingPunct="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eaLnBrk="1" hangingPunct="1"/>
            <a:r>
              <a:rPr lang="zh-CN" altLang="en-US" sz="1600" b="1" dirty="0">
                <a:latin typeface="微软雅黑" pitchFamily="34" charset="-122"/>
                <a:ea typeface="微软雅黑" pitchFamily="34" charset="-122"/>
              </a:rPr>
              <a:t>卓望公司的身份：</a:t>
            </a:r>
            <a:endParaRPr lang="en-US" sz="1600" b="1" dirty="0">
              <a:latin typeface="微软雅黑" pitchFamily="34" charset="-122"/>
              <a:ea typeface="微软雅黑" pitchFamily="34" charset="-122"/>
            </a:endParaRPr>
          </a:p>
          <a:p>
            <a:pPr eaLnBrk="1" hangingPunct="1"/>
            <a:r>
              <a:rPr lang="en-US" sz="1600" b="1" dirty="0">
                <a:latin typeface="微软雅黑" pitchFamily="34" charset="-122"/>
                <a:ea typeface="微软雅黑" pitchFamily="34" charset="-122"/>
              </a:rPr>
              <a:t>    </a:t>
            </a:r>
            <a:r>
              <a:rPr lang="zh-CN" altLang="en-US" sz="1600" dirty="0">
                <a:latin typeface="微软雅黑" pitchFamily="34" charset="-122"/>
                <a:ea typeface="微软雅黑" pitchFamily="34" charset="-122"/>
              </a:rPr>
              <a:t>中国移动控股子公司，是中国移动混合所有制经济改革的试验田；</a:t>
            </a:r>
            <a:endParaRPr lang="en-US" sz="1600" dirty="0">
              <a:latin typeface="微软雅黑" pitchFamily="34" charset="-122"/>
              <a:ea typeface="微软雅黑" pitchFamily="34" charset="-122"/>
            </a:endParaRPr>
          </a:p>
          <a:p>
            <a:pPr eaLnBrk="1" hangingPunct="1"/>
            <a:endParaRPr lang="en-US" sz="1600" b="1" dirty="0">
              <a:latin typeface="微软雅黑" pitchFamily="34" charset="-122"/>
              <a:ea typeface="微软雅黑" pitchFamily="34" charset="-122"/>
            </a:endParaRPr>
          </a:p>
          <a:p>
            <a:pPr eaLnBrk="1" hangingPunct="1"/>
            <a:r>
              <a:rPr lang="zh-CN" altLang="en-US" sz="1600" b="1" dirty="0">
                <a:latin typeface="微软雅黑" pitchFamily="34" charset="-122"/>
                <a:ea typeface="微软雅黑" pitchFamily="34" charset="-122"/>
              </a:rPr>
              <a:t>卓望公司的历程：</a:t>
            </a:r>
            <a:endParaRPr lang="en-US" sz="1600" b="1" dirty="0">
              <a:latin typeface="微软雅黑" pitchFamily="34" charset="-122"/>
              <a:ea typeface="微软雅黑" pitchFamily="34" charset="-122"/>
            </a:endParaRPr>
          </a:p>
          <a:p>
            <a:pPr eaLnBrk="1" hangingPunct="1"/>
            <a:r>
              <a:rPr lang="zh-CN" altLang="en-US" sz="1600" dirty="0">
                <a:latin typeface="微软雅黑" pitchFamily="34" charset="-122"/>
                <a:ea typeface="微软雅黑" pitchFamily="34" charset="-122"/>
              </a:rPr>
              <a:t>    伴随着中国移动数据业务的孕育与发展，开创了梦网时代，更见证与协同了中国</a:t>
            </a:r>
            <a:r>
              <a:rPr lang="zh-CN" altLang="en-US" sz="1600" dirty="0" smtClean="0">
                <a:latin typeface="微软雅黑" pitchFamily="34" charset="-122"/>
                <a:ea typeface="微软雅黑" pitchFamily="34" charset="-122"/>
              </a:rPr>
              <a:t>移动家庭业务</a:t>
            </a:r>
            <a:r>
              <a:rPr lang="zh-CN" altLang="en-US" sz="1600" dirty="0">
                <a:latin typeface="微软雅黑" pitchFamily="34" charset="-122"/>
                <a:ea typeface="微软雅黑" pitchFamily="34" charset="-122"/>
              </a:rPr>
              <a:t>和互联网业务的发展与创新；</a:t>
            </a:r>
            <a:endParaRPr lang="en-US" sz="1600" dirty="0">
              <a:latin typeface="微软雅黑" pitchFamily="34" charset="-122"/>
              <a:ea typeface="微软雅黑" pitchFamily="34" charset="-122"/>
            </a:endParaRPr>
          </a:p>
        </p:txBody>
      </p:sp>
      <p:pic>
        <p:nvPicPr>
          <p:cNvPr id="6" name="图示 2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336800"/>
            <a:ext cx="899795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4"/>
          <p:cNvSpPr>
            <a:spLocks noChangeArrowheads="1"/>
          </p:cNvSpPr>
          <p:nvPr/>
        </p:nvSpPr>
        <p:spPr bwMode="auto">
          <a:xfrm>
            <a:off x="2500313" y="4854575"/>
            <a:ext cx="1428750" cy="569913"/>
          </a:xfrm>
          <a:prstGeom prst="ellipse">
            <a:avLst/>
          </a:prstGeom>
          <a:solidFill>
            <a:srgbClr val="222268"/>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en-US" altLang="zh-CN" sz="1200">
                <a:solidFill>
                  <a:schemeClr val="bg1"/>
                </a:solidFill>
                <a:latin typeface="微软雅黑" pitchFamily="34" charset="-122"/>
                <a:ea typeface="微软雅黑" pitchFamily="34" charset="-122"/>
              </a:rPr>
              <a:t>SIMS</a:t>
            </a:r>
            <a:r>
              <a:rPr lang="zh-CN" altLang="en-US" sz="1200">
                <a:solidFill>
                  <a:schemeClr val="bg1"/>
                </a:solidFill>
                <a:latin typeface="微软雅黑" pitchFamily="34" charset="-122"/>
                <a:ea typeface="微软雅黑" pitchFamily="34" charset="-122"/>
              </a:rPr>
              <a:t>平台</a:t>
            </a:r>
            <a:endParaRPr lang="en-US" sz="1200">
              <a:solidFill>
                <a:schemeClr val="bg1"/>
              </a:solidFill>
              <a:latin typeface="微软雅黑" pitchFamily="34" charset="-122"/>
              <a:ea typeface="微软雅黑" pitchFamily="34" charset="-122"/>
            </a:endParaRPr>
          </a:p>
          <a:p>
            <a:pPr algn="ctr">
              <a:defRPr/>
            </a:pPr>
            <a:r>
              <a:rPr lang="en-US" altLang="zh-CN" sz="1200">
                <a:solidFill>
                  <a:schemeClr val="bg1"/>
                </a:solidFill>
                <a:latin typeface="微软雅黑" pitchFamily="34" charset="-122"/>
                <a:ea typeface="微软雅黑" pitchFamily="34" charset="-122"/>
              </a:rPr>
              <a:t>31</a:t>
            </a:r>
            <a:r>
              <a:rPr lang="zh-CN" altLang="en-US" sz="1200">
                <a:solidFill>
                  <a:schemeClr val="bg1"/>
                </a:solidFill>
                <a:latin typeface="微软雅黑" pitchFamily="34" charset="-122"/>
                <a:ea typeface="微软雅黑" pitchFamily="34" charset="-122"/>
              </a:rPr>
              <a:t>省部署</a:t>
            </a:r>
            <a:endParaRPr lang="en-AU" altLang="en-US" sz="1200">
              <a:solidFill>
                <a:schemeClr val="bg1"/>
              </a:solidFill>
              <a:latin typeface="微软雅黑" pitchFamily="34" charset="-122"/>
              <a:ea typeface="微软雅黑" pitchFamily="34" charset="-122"/>
            </a:endParaRPr>
          </a:p>
          <a:p>
            <a:pPr algn="ctr">
              <a:defRPr/>
            </a:pPr>
            <a:endParaRPr lang="zh-CN" altLang="en-US" sz="1200">
              <a:solidFill>
                <a:schemeClr val="bg1"/>
              </a:solidFill>
              <a:latin typeface="宋体" pitchFamily="2" charset="-122"/>
              <a:cs typeface="Arial" pitchFamily="34" charset="0"/>
            </a:endParaRPr>
          </a:p>
        </p:txBody>
      </p:sp>
      <p:sp>
        <p:nvSpPr>
          <p:cNvPr id="8" name="椭圆 64"/>
          <p:cNvSpPr>
            <a:spLocks noChangeArrowheads="1"/>
          </p:cNvSpPr>
          <p:nvPr/>
        </p:nvSpPr>
        <p:spPr bwMode="auto">
          <a:xfrm>
            <a:off x="1643063" y="3571875"/>
            <a:ext cx="1403350" cy="538163"/>
          </a:xfrm>
          <a:prstGeom prst="ellipse">
            <a:avLst/>
          </a:prstGeom>
          <a:solidFill>
            <a:srgbClr val="222268"/>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en-US" altLang="zh-CN" sz="1200">
                <a:solidFill>
                  <a:schemeClr val="bg1"/>
                </a:solidFill>
                <a:latin typeface="微软雅黑" pitchFamily="34" charset="-122"/>
                <a:ea typeface="微软雅黑" pitchFamily="34" charset="-122"/>
              </a:rPr>
              <a:t>MISC</a:t>
            </a:r>
            <a:r>
              <a:rPr lang="zh-CN" altLang="en-US" sz="1200">
                <a:solidFill>
                  <a:schemeClr val="bg1"/>
                </a:solidFill>
                <a:latin typeface="微软雅黑" pitchFamily="34" charset="-122"/>
                <a:ea typeface="微软雅黑" pitchFamily="34" charset="-122"/>
              </a:rPr>
              <a:t>平台</a:t>
            </a:r>
            <a:endParaRPr lang="en-US" sz="1200">
              <a:solidFill>
                <a:schemeClr val="bg1"/>
              </a:solidFill>
              <a:latin typeface="微软雅黑" pitchFamily="34" charset="-122"/>
              <a:ea typeface="微软雅黑" pitchFamily="34" charset="-122"/>
            </a:endParaRPr>
          </a:p>
          <a:p>
            <a:pPr algn="ctr">
              <a:defRPr/>
            </a:pPr>
            <a:r>
              <a:rPr lang="en-US" altLang="zh-CN" sz="1200">
                <a:solidFill>
                  <a:schemeClr val="bg1"/>
                </a:solidFill>
                <a:latin typeface="微软雅黑" pitchFamily="34" charset="-122"/>
                <a:ea typeface="微软雅黑" pitchFamily="34" charset="-122"/>
              </a:rPr>
              <a:t>31</a:t>
            </a:r>
            <a:r>
              <a:rPr lang="zh-CN" altLang="en-US" sz="1200">
                <a:solidFill>
                  <a:schemeClr val="bg1"/>
                </a:solidFill>
                <a:latin typeface="微软雅黑" pitchFamily="34" charset="-122"/>
                <a:ea typeface="微软雅黑" pitchFamily="34" charset="-122"/>
              </a:rPr>
              <a:t>省部署</a:t>
            </a:r>
            <a:endParaRPr lang="en-AU" altLang="en-US" sz="1200">
              <a:solidFill>
                <a:schemeClr val="bg1"/>
              </a:solidFill>
              <a:latin typeface="微软雅黑" pitchFamily="34" charset="-122"/>
              <a:ea typeface="微软雅黑" pitchFamily="34" charset="-122"/>
            </a:endParaRPr>
          </a:p>
          <a:p>
            <a:pPr algn="ctr">
              <a:defRPr/>
            </a:pPr>
            <a:endParaRPr lang="zh-CN" altLang="en-US" sz="1200">
              <a:solidFill>
                <a:schemeClr val="bg1"/>
              </a:solidFill>
              <a:latin typeface="宋体" pitchFamily="2" charset="-122"/>
              <a:cs typeface="Arial" pitchFamily="34" charset="0"/>
            </a:endParaRPr>
          </a:p>
        </p:txBody>
      </p:sp>
      <p:sp>
        <p:nvSpPr>
          <p:cNvPr id="9" name="椭圆 64"/>
          <p:cNvSpPr>
            <a:spLocks noChangeArrowheads="1"/>
          </p:cNvSpPr>
          <p:nvPr/>
        </p:nvSpPr>
        <p:spPr bwMode="auto">
          <a:xfrm>
            <a:off x="1643063" y="5424488"/>
            <a:ext cx="1500187" cy="569912"/>
          </a:xfrm>
          <a:prstGeom prst="ellipse">
            <a:avLst/>
          </a:prstGeom>
          <a:solidFill>
            <a:srgbClr val="222268"/>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en-US" altLang="zh-CN" sz="1200">
                <a:solidFill>
                  <a:schemeClr val="bg1"/>
                </a:solidFill>
                <a:latin typeface="微软雅黑" pitchFamily="34" charset="-122"/>
                <a:ea typeface="微软雅黑" pitchFamily="34" charset="-122"/>
              </a:rPr>
              <a:t>WAP Portal</a:t>
            </a:r>
            <a:r>
              <a:rPr lang="zh-CN" altLang="en-US" sz="1200">
                <a:solidFill>
                  <a:schemeClr val="bg1"/>
                </a:solidFill>
                <a:latin typeface="微软雅黑" pitchFamily="34" charset="-122"/>
                <a:ea typeface="微软雅黑" pitchFamily="34" charset="-122"/>
              </a:rPr>
              <a:t>商用</a:t>
            </a:r>
            <a:endParaRPr lang="en-AU" altLang="en-US" sz="1200">
              <a:solidFill>
                <a:schemeClr val="bg1"/>
              </a:solidFill>
              <a:latin typeface="微软雅黑" pitchFamily="34" charset="-122"/>
              <a:ea typeface="微软雅黑" pitchFamily="34" charset="-122"/>
            </a:endParaRPr>
          </a:p>
          <a:p>
            <a:pPr algn="ctr">
              <a:defRPr/>
            </a:pPr>
            <a:endParaRPr lang="zh-CN" altLang="en-US" sz="1200">
              <a:solidFill>
                <a:schemeClr val="bg1"/>
              </a:solidFill>
              <a:latin typeface="微软雅黑" pitchFamily="34" charset="-122"/>
              <a:ea typeface="微软雅黑" pitchFamily="34" charset="-122"/>
            </a:endParaRPr>
          </a:p>
        </p:txBody>
      </p:sp>
      <p:sp>
        <p:nvSpPr>
          <p:cNvPr id="10" name="椭圆 64"/>
          <p:cNvSpPr>
            <a:spLocks noChangeArrowheads="1"/>
          </p:cNvSpPr>
          <p:nvPr/>
        </p:nvSpPr>
        <p:spPr bwMode="auto">
          <a:xfrm>
            <a:off x="3143250" y="5424488"/>
            <a:ext cx="1571625" cy="569912"/>
          </a:xfrm>
          <a:prstGeom prst="ellipse">
            <a:avLst/>
          </a:prstGeom>
          <a:solidFill>
            <a:srgbClr val="CCCC0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latin typeface="微软雅黑" pitchFamily="34" charset="-122"/>
                <a:ea typeface="微软雅黑" pitchFamily="34" charset="-122"/>
              </a:rPr>
              <a:t>移动梦网</a:t>
            </a:r>
            <a:endParaRPr lang="en-US" sz="1200">
              <a:latin typeface="微软雅黑" pitchFamily="34" charset="-122"/>
              <a:ea typeface="微软雅黑" pitchFamily="34" charset="-122"/>
            </a:endParaRPr>
          </a:p>
          <a:p>
            <a:pPr algn="ctr">
              <a:defRPr/>
            </a:pPr>
            <a:r>
              <a:rPr lang="zh-CN" altLang="en-US" sz="1200">
                <a:latin typeface="微软雅黑" pitchFamily="34" charset="-122"/>
                <a:ea typeface="微软雅黑" pitchFamily="34" charset="-122"/>
              </a:rPr>
              <a:t>运营</a:t>
            </a:r>
          </a:p>
        </p:txBody>
      </p:sp>
      <p:sp>
        <p:nvSpPr>
          <p:cNvPr id="11" name="椭圆 64"/>
          <p:cNvSpPr>
            <a:spLocks noChangeArrowheads="1"/>
          </p:cNvSpPr>
          <p:nvPr/>
        </p:nvSpPr>
        <p:spPr bwMode="auto">
          <a:xfrm>
            <a:off x="2714625" y="3144838"/>
            <a:ext cx="1403350" cy="538162"/>
          </a:xfrm>
          <a:prstGeom prst="ellipse">
            <a:avLst/>
          </a:prstGeom>
          <a:solidFill>
            <a:srgbClr val="CCCC0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latin typeface="微软雅黑" pitchFamily="34" charset="-122"/>
                <a:ea typeface="微软雅黑" pitchFamily="34" charset="-122"/>
              </a:rPr>
              <a:t>手机报</a:t>
            </a:r>
            <a:endParaRPr lang="en-US" sz="1200">
              <a:latin typeface="微软雅黑" pitchFamily="34" charset="-122"/>
              <a:ea typeface="微软雅黑" pitchFamily="34" charset="-122"/>
            </a:endParaRPr>
          </a:p>
          <a:p>
            <a:pPr algn="ctr">
              <a:defRPr/>
            </a:pPr>
            <a:r>
              <a:rPr lang="zh-CN" altLang="en-US" sz="1200">
                <a:latin typeface="微软雅黑" pitchFamily="34" charset="-122"/>
                <a:ea typeface="微软雅黑" pitchFamily="34" charset="-122"/>
              </a:rPr>
              <a:t>运营</a:t>
            </a:r>
            <a:endParaRPr lang="en-US" sz="1200">
              <a:latin typeface="微软雅黑" pitchFamily="34" charset="-122"/>
              <a:ea typeface="微软雅黑" pitchFamily="34" charset="-122"/>
            </a:endParaRPr>
          </a:p>
          <a:p>
            <a:pPr algn="ctr">
              <a:defRPr/>
            </a:pPr>
            <a:endParaRPr lang="zh-CN" altLang="en-US" sz="1200">
              <a:latin typeface="微软雅黑" pitchFamily="34" charset="-122"/>
              <a:ea typeface="微软雅黑" pitchFamily="34" charset="-122"/>
            </a:endParaRPr>
          </a:p>
        </p:txBody>
      </p:sp>
      <p:sp>
        <p:nvSpPr>
          <p:cNvPr id="12" name="椭圆 64"/>
          <p:cNvSpPr>
            <a:spLocks noChangeArrowheads="1"/>
          </p:cNvSpPr>
          <p:nvPr/>
        </p:nvSpPr>
        <p:spPr bwMode="auto">
          <a:xfrm>
            <a:off x="4786313" y="5424488"/>
            <a:ext cx="1357312" cy="498475"/>
          </a:xfrm>
          <a:prstGeom prst="ellipse">
            <a:avLst/>
          </a:prstGeom>
          <a:solidFill>
            <a:srgbClr val="CCCC0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latin typeface="微软雅黑" pitchFamily="34" charset="-122"/>
                <a:ea typeface="微软雅黑" pitchFamily="34" charset="-122"/>
              </a:rPr>
              <a:t>飞信</a:t>
            </a:r>
            <a:endParaRPr lang="en-US" sz="1200">
              <a:latin typeface="微软雅黑" pitchFamily="34" charset="-122"/>
              <a:ea typeface="微软雅黑" pitchFamily="34" charset="-122"/>
            </a:endParaRPr>
          </a:p>
          <a:p>
            <a:pPr algn="ctr">
              <a:defRPr/>
            </a:pPr>
            <a:r>
              <a:rPr lang="zh-CN" altLang="en-US" sz="1200">
                <a:latin typeface="微软雅黑" pitchFamily="34" charset="-122"/>
                <a:ea typeface="微软雅黑" pitchFamily="34" charset="-122"/>
              </a:rPr>
              <a:t>运营</a:t>
            </a:r>
          </a:p>
        </p:txBody>
      </p:sp>
      <p:sp>
        <p:nvSpPr>
          <p:cNvPr id="13" name="椭圆 64"/>
          <p:cNvSpPr>
            <a:spLocks noChangeArrowheads="1"/>
          </p:cNvSpPr>
          <p:nvPr/>
        </p:nvSpPr>
        <p:spPr bwMode="auto">
          <a:xfrm>
            <a:off x="6143625" y="5210175"/>
            <a:ext cx="1357313" cy="498475"/>
          </a:xfrm>
          <a:prstGeom prst="ellipse">
            <a:avLst/>
          </a:prstGeom>
          <a:solidFill>
            <a:srgbClr val="CCCC0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latin typeface="微软雅黑" pitchFamily="34" charset="-122"/>
                <a:ea typeface="微软雅黑" pitchFamily="34" charset="-122"/>
              </a:rPr>
              <a:t>手机阅读</a:t>
            </a:r>
            <a:endParaRPr lang="en-US" sz="1200">
              <a:latin typeface="微软雅黑" pitchFamily="34" charset="-122"/>
              <a:ea typeface="微软雅黑" pitchFamily="34" charset="-122"/>
            </a:endParaRPr>
          </a:p>
          <a:p>
            <a:pPr algn="ctr">
              <a:defRPr/>
            </a:pPr>
            <a:r>
              <a:rPr lang="zh-CN" altLang="en-US" sz="1200">
                <a:latin typeface="微软雅黑" pitchFamily="34" charset="-122"/>
                <a:ea typeface="微软雅黑" pitchFamily="34" charset="-122"/>
              </a:rPr>
              <a:t>运营</a:t>
            </a:r>
            <a:endParaRPr lang="en-US" sz="1200">
              <a:latin typeface="微软雅黑" pitchFamily="34" charset="-122"/>
              <a:ea typeface="微软雅黑" pitchFamily="34" charset="-122"/>
            </a:endParaRPr>
          </a:p>
          <a:p>
            <a:pPr algn="ctr">
              <a:defRPr/>
            </a:pPr>
            <a:endParaRPr lang="zh-CN" altLang="en-US" sz="1200">
              <a:latin typeface="微软雅黑" pitchFamily="34" charset="-122"/>
              <a:ea typeface="微软雅黑" pitchFamily="34" charset="-122"/>
            </a:endParaRPr>
          </a:p>
        </p:txBody>
      </p:sp>
      <p:sp>
        <p:nvSpPr>
          <p:cNvPr id="14" name="椭圆 64"/>
          <p:cNvSpPr>
            <a:spLocks noChangeArrowheads="1"/>
          </p:cNvSpPr>
          <p:nvPr/>
        </p:nvSpPr>
        <p:spPr bwMode="auto">
          <a:xfrm>
            <a:off x="3929063" y="2789238"/>
            <a:ext cx="1403350" cy="538162"/>
          </a:xfrm>
          <a:prstGeom prst="ellipse">
            <a:avLst/>
          </a:prstGeom>
          <a:solidFill>
            <a:srgbClr val="00B05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en-US" altLang="zh-CN" sz="1200">
                <a:solidFill>
                  <a:schemeClr val="bg1"/>
                </a:solidFill>
                <a:latin typeface="微软雅黑" pitchFamily="34" charset="-122"/>
                <a:ea typeface="微软雅黑" pitchFamily="34" charset="-122"/>
              </a:rPr>
              <a:t>139</a:t>
            </a:r>
            <a:r>
              <a:rPr lang="zh-CN" altLang="en-US" sz="1200">
                <a:solidFill>
                  <a:schemeClr val="bg1"/>
                </a:solidFill>
                <a:latin typeface="微软雅黑" pitchFamily="34" charset="-122"/>
                <a:ea typeface="微软雅黑" pitchFamily="34" charset="-122"/>
              </a:rPr>
              <a:t>社区</a:t>
            </a:r>
            <a:endParaRPr lang="en-US" sz="1200">
              <a:solidFill>
                <a:schemeClr val="bg1"/>
              </a:solidFill>
              <a:latin typeface="微软雅黑" pitchFamily="34" charset="-122"/>
              <a:ea typeface="微软雅黑" pitchFamily="34" charset="-122"/>
            </a:endParaRPr>
          </a:p>
          <a:p>
            <a:pPr algn="ctr">
              <a:defRPr/>
            </a:pPr>
            <a:r>
              <a:rPr lang="zh-CN" altLang="en-US" sz="1200">
                <a:solidFill>
                  <a:schemeClr val="bg1"/>
                </a:solidFill>
                <a:latin typeface="微软雅黑" pitchFamily="34" charset="-122"/>
                <a:ea typeface="微软雅黑" pitchFamily="34" charset="-122"/>
              </a:rPr>
              <a:t>建立</a:t>
            </a:r>
            <a:endParaRPr lang="en-US" sz="1200">
              <a:solidFill>
                <a:schemeClr val="bg1"/>
              </a:solidFill>
              <a:latin typeface="微软雅黑" pitchFamily="34" charset="-122"/>
              <a:ea typeface="微软雅黑" pitchFamily="34" charset="-122"/>
            </a:endParaRPr>
          </a:p>
        </p:txBody>
      </p:sp>
      <p:sp>
        <p:nvSpPr>
          <p:cNvPr id="15" name="椭圆 64"/>
          <p:cNvSpPr>
            <a:spLocks noChangeArrowheads="1"/>
          </p:cNvSpPr>
          <p:nvPr/>
        </p:nvSpPr>
        <p:spPr bwMode="auto">
          <a:xfrm>
            <a:off x="5286375" y="2432050"/>
            <a:ext cx="1403350" cy="538163"/>
          </a:xfrm>
          <a:prstGeom prst="ellipse">
            <a:avLst/>
          </a:prstGeom>
          <a:solidFill>
            <a:srgbClr val="00B05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solidFill>
                  <a:schemeClr val="bg1"/>
                </a:solidFill>
                <a:latin typeface="微软雅黑" pitchFamily="34" charset="-122"/>
                <a:ea typeface="微软雅黑" pitchFamily="34" charset="-122"/>
              </a:rPr>
              <a:t>应用商城</a:t>
            </a:r>
            <a:endParaRPr lang="en-US" sz="1200">
              <a:solidFill>
                <a:schemeClr val="bg1"/>
              </a:solidFill>
              <a:latin typeface="微软雅黑" pitchFamily="34" charset="-122"/>
              <a:ea typeface="微软雅黑" pitchFamily="34" charset="-122"/>
            </a:endParaRPr>
          </a:p>
          <a:p>
            <a:pPr algn="ctr">
              <a:defRPr/>
            </a:pPr>
            <a:r>
              <a:rPr lang="zh-CN" altLang="en-US" sz="1200">
                <a:solidFill>
                  <a:schemeClr val="bg1"/>
                </a:solidFill>
                <a:latin typeface="微软雅黑" pitchFamily="34" charset="-122"/>
                <a:ea typeface="微软雅黑" pitchFamily="34" charset="-122"/>
              </a:rPr>
              <a:t>上线</a:t>
            </a:r>
            <a:endParaRPr lang="en-US" sz="1200">
              <a:solidFill>
                <a:schemeClr val="bg1"/>
              </a:solidFill>
              <a:latin typeface="微软雅黑" pitchFamily="34" charset="-122"/>
              <a:ea typeface="微软雅黑" pitchFamily="34" charset="-122"/>
            </a:endParaRPr>
          </a:p>
        </p:txBody>
      </p:sp>
      <p:sp>
        <p:nvSpPr>
          <p:cNvPr id="16" name="椭圆 64"/>
          <p:cNvSpPr>
            <a:spLocks noChangeArrowheads="1"/>
          </p:cNvSpPr>
          <p:nvPr/>
        </p:nvSpPr>
        <p:spPr bwMode="auto">
          <a:xfrm>
            <a:off x="4857750" y="4213225"/>
            <a:ext cx="1428750" cy="500063"/>
          </a:xfrm>
          <a:prstGeom prst="ellipse">
            <a:avLst/>
          </a:prstGeom>
          <a:solidFill>
            <a:srgbClr val="CCCC0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latin typeface="微软雅黑" pitchFamily="34" charset="-122"/>
                <a:ea typeface="微软雅黑" pitchFamily="34" charset="-122"/>
              </a:rPr>
              <a:t>奥运</a:t>
            </a:r>
          </a:p>
          <a:p>
            <a:pPr algn="ctr">
              <a:defRPr/>
            </a:pPr>
            <a:r>
              <a:rPr lang="zh-CN" altLang="en-US" sz="1200">
                <a:latin typeface="微软雅黑" pitchFamily="34" charset="-122"/>
                <a:ea typeface="微软雅黑" pitchFamily="34" charset="-122"/>
              </a:rPr>
              <a:t>手机官网</a:t>
            </a:r>
            <a:endParaRPr lang="en-US" sz="1200">
              <a:latin typeface="微软雅黑" pitchFamily="34" charset="-122"/>
              <a:ea typeface="微软雅黑" pitchFamily="34" charset="-122"/>
            </a:endParaRPr>
          </a:p>
        </p:txBody>
      </p:sp>
      <p:sp>
        <p:nvSpPr>
          <p:cNvPr id="17" name="椭圆 64"/>
          <p:cNvSpPr>
            <a:spLocks noChangeArrowheads="1"/>
          </p:cNvSpPr>
          <p:nvPr/>
        </p:nvSpPr>
        <p:spPr bwMode="auto">
          <a:xfrm>
            <a:off x="6262688" y="3956050"/>
            <a:ext cx="1309687" cy="500063"/>
          </a:xfrm>
          <a:prstGeom prst="ellipse">
            <a:avLst/>
          </a:prstGeom>
          <a:solidFill>
            <a:srgbClr val="BE7F02"/>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solidFill>
                  <a:schemeClr val="bg1"/>
                </a:solidFill>
                <a:latin typeface="微软雅黑" pitchFamily="34" charset="-122"/>
                <a:ea typeface="微软雅黑" pitchFamily="34" charset="-122"/>
              </a:rPr>
              <a:t>家校圈</a:t>
            </a:r>
            <a:endParaRPr lang="en-US" sz="1200">
              <a:solidFill>
                <a:schemeClr val="bg1"/>
              </a:solidFill>
              <a:latin typeface="微软雅黑" pitchFamily="34" charset="-122"/>
              <a:ea typeface="微软雅黑" pitchFamily="34" charset="-122"/>
            </a:endParaRPr>
          </a:p>
          <a:p>
            <a:pPr algn="ctr">
              <a:defRPr/>
            </a:pPr>
            <a:r>
              <a:rPr lang="zh-CN" altLang="en-US" sz="1200">
                <a:solidFill>
                  <a:schemeClr val="bg1"/>
                </a:solidFill>
                <a:latin typeface="微软雅黑" pitchFamily="34" charset="-122"/>
                <a:ea typeface="微软雅黑" pitchFamily="34" charset="-122"/>
              </a:rPr>
              <a:t>上线</a:t>
            </a:r>
            <a:endParaRPr lang="en-US" sz="1200">
              <a:solidFill>
                <a:schemeClr val="bg1"/>
              </a:solidFill>
              <a:latin typeface="微软雅黑" pitchFamily="34" charset="-122"/>
              <a:ea typeface="微软雅黑" pitchFamily="34" charset="-122"/>
            </a:endParaRPr>
          </a:p>
          <a:p>
            <a:pPr algn="ctr">
              <a:defRPr/>
            </a:pPr>
            <a:endParaRPr lang="en-US" sz="1200">
              <a:solidFill>
                <a:schemeClr val="bg1"/>
              </a:solidFill>
              <a:latin typeface="微软雅黑" pitchFamily="34" charset="-122"/>
              <a:ea typeface="微软雅黑" pitchFamily="34" charset="-122"/>
            </a:endParaRPr>
          </a:p>
        </p:txBody>
      </p:sp>
      <p:sp>
        <p:nvSpPr>
          <p:cNvPr id="18" name="椭圆 64"/>
          <p:cNvSpPr>
            <a:spLocks noChangeArrowheads="1"/>
          </p:cNvSpPr>
          <p:nvPr/>
        </p:nvSpPr>
        <p:spPr bwMode="auto">
          <a:xfrm>
            <a:off x="6572250" y="2146300"/>
            <a:ext cx="1403350" cy="538163"/>
          </a:xfrm>
          <a:prstGeom prst="ellipse">
            <a:avLst/>
          </a:prstGeom>
          <a:solidFill>
            <a:srgbClr val="BE7F02"/>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en-US" altLang="zh-CN" sz="1200">
                <a:solidFill>
                  <a:schemeClr val="bg1"/>
                </a:solidFill>
                <a:latin typeface="微软雅黑" pitchFamily="34" charset="-122"/>
                <a:ea typeface="微软雅黑" pitchFamily="34" charset="-122"/>
              </a:rPr>
              <a:t>CA</a:t>
            </a:r>
            <a:r>
              <a:rPr lang="zh-CN" altLang="en-US" sz="1200">
                <a:solidFill>
                  <a:schemeClr val="bg1"/>
                </a:solidFill>
                <a:latin typeface="微软雅黑" pitchFamily="34" charset="-122"/>
                <a:ea typeface="微软雅黑" pitchFamily="34" charset="-122"/>
              </a:rPr>
              <a:t>认证</a:t>
            </a:r>
            <a:endParaRPr lang="en-US" sz="1200">
              <a:solidFill>
                <a:schemeClr val="bg1"/>
              </a:solidFill>
              <a:latin typeface="微软雅黑" pitchFamily="34" charset="-122"/>
              <a:ea typeface="微软雅黑" pitchFamily="34" charset="-122"/>
            </a:endParaRPr>
          </a:p>
          <a:p>
            <a:pPr algn="ctr">
              <a:defRPr/>
            </a:pPr>
            <a:r>
              <a:rPr lang="zh-CN" altLang="en-US" sz="1200">
                <a:solidFill>
                  <a:schemeClr val="bg1"/>
                </a:solidFill>
                <a:latin typeface="微软雅黑" pitchFamily="34" charset="-122"/>
                <a:ea typeface="微软雅黑" pitchFamily="34" charset="-122"/>
              </a:rPr>
              <a:t>中心成立</a:t>
            </a:r>
            <a:endParaRPr lang="en-US" sz="1200">
              <a:solidFill>
                <a:schemeClr val="bg1"/>
              </a:solidFill>
              <a:latin typeface="微软雅黑" pitchFamily="34" charset="-122"/>
              <a:ea typeface="微软雅黑" pitchFamily="34" charset="-122"/>
            </a:endParaRPr>
          </a:p>
        </p:txBody>
      </p:sp>
      <p:sp>
        <p:nvSpPr>
          <p:cNvPr id="19" name="椭圆 64"/>
          <p:cNvSpPr>
            <a:spLocks noChangeArrowheads="1"/>
          </p:cNvSpPr>
          <p:nvPr/>
        </p:nvSpPr>
        <p:spPr bwMode="auto">
          <a:xfrm>
            <a:off x="6246813" y="4497388"/>
            <a:ext cx="1285875" cy="571500"/>
          </a:xfrm>
          <a:prstGeom prst="ellipse">
            <a:avLst/>
          </a:prstGeom>
          <a:solidFill>
            <a:srgbClr val="CCCC0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en-US" altLang="zh-CN" sz="1200">
                <a:latin typeface="微软雅黑" pitchFamily="34" charset="-122"/>
                <a:ea typeface="微软雅黑" pitchFamily="34" charset="-122"/>
              </a:rPr>
              <a:t>2010</a:t>
            </a:r>
            <a:r>
              <a:rPr lang="zh-CN" altLang="en-US" sz="1200">
                <a:latin typeface="微软雅黑" pitchFamily="34" charset="-122"/>
                <a:ea typeface="微软雅黑" pitchFamily="34" charset="-122"/>
              </a:rPr>
              <a:t>世博</a:t>
            </a:r>
            <a:endParaRPr lang="en-US" sz="1200">
              <a:latin typeface="微软雅黑" pitchFamily="34" charset="-122"/>
              <a:ea typeface="微软雅黑" pitchFamily="34" charset="-122"/>
            </a:endParaRPr>
          </a:p>
          <a:p>
            <a:pPr algn="ctr">
              <a:defRPr/>
            </a:pPr>
            <a:r>
              <a:rPr lang="zh-CN" altLang="en-US" sz="1200">
                <a:latin typeface="微软雅黑" pitchFamily="34" charset="-122"/>
                <a:ea typeface="微软雅黑" pitchFamily="34" charset="-122"/>
              </a:rPr>
              <a:t>网站支撑</a:t>
            </a:r>
            <a:endParaRPr lang="en-US" sz="1200">
              <a:latin typeface="微软雅黑" pitchFamily="34" charset="-122"/>
              <a:ea typeface="微软雅黑" pitchFamily="34" charset="-122"/>
            </a:endParaRPr>
          </a:p>
        </p:txBody>
      </p:sp>
      <p:sp>
        <p:nvSpPr>
          <p:cNvPr id="20" name="椭圆 64"/>
          <p:cNvSpPr>
            <a:spLocks noChangeArrowheads="1"/>
          </p:cNvSpPr>
          <p:nvPr/>
        </p:nvSpPr>
        <p:spPr bwMode="auto">
          <a:xfrm>
            <a:off x="142875" y="4713288"/>
            <a:ext cx="1403350" cy="538162"/>
          </a:xfrm>
          <a:prstGeom prst="ellipse">
            <a:avLst/>
          </a:prstGeom>
          <a:solidFill>
            <a:srgbClr val="222268"/>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solidFill>
                  <a:schemeClr val="bg1"/>
                </a:solidFill>
                <a:latin typeface="微软雅黑" pitchFamily="34" charset="-122"/>
                <a:ea typeface="微软雅黑" pitchFamily="34" charset="-122"/>
              </a:rPr>
              <a:t>研发推出</a:t>
            </a:r>
            <a:endParaRPr lang="en-US" sz="1200">
              <a:solidFill>
                <a:schemeClr val="bg1"/>
              </a:solidFill>
              <a:latin typeface="微软雅黑" pitchFamily="34" charset="-122"/>
              <a:ea typeface="微软雅黑" pitchFamily="34" charset="-122"/>
            </a:endParaRPr>
          </a:p>
          <a:p>
            <a:pPr algn="ctr">
              <a:defRPr/>
            </a:pPr>
            <a:r>
              <a:rPr lang="en-US" altLang="zh-CN" sz="1200">
                <a:solidFill>
                  <a:schemeClr val="bg1"/>
                </a:solidFill>
                <a:latin typeface="微软雅黑" pitchFamily="34" charset="-122"/>
                <a:ea typeface="微软雅黑" pitchFamily="34" charset="-122"/>
              </a:rPr>
              <a:t>MISC</a:t>
            </a:r>
            <a:r>
              <a:rPr lang="zh-CN" altLang="en-US" sz="1200">
                <a:solidFill>
                  <a:schemeClr val="bg1"/>
                </a:solidFill>
                <a:latin typeface="微软雅黑" pitchFamily="34" charset="-122"/>
                <a:ea typeface="微软雅黑" pitchFamily="34" charset="-122"/>
              </a:rPr>
              <a:t>平台</a:t>
            </a:r>
            <a:endParaRPr lang="en-US" sz="1200">
              <a:solidFill>
                <a:schemeClr val="bg1"/>
              </a:solidFill>
              <a:latin typeface="微软雅黑" pitchFamily="34" charset="-122"/>
              <a:ea typeface="微软雅黑" pitchFamily="34" charset="-122"/>
            </a:endParaRPr>
          </a:p>
        </p:txBody>
      </p:sp>
      <p:sp>
        <p:nvSpPr>
          <p:cNvPr id="21" name="椭圆 64"/>
          <p:cNvSpPr>
            <a:spLocks noChangeArrowheads="1"/>
          </p:cNvSpPr>
          <p:nvPr/>
        </p:nvSpPr>
        <p:spPr bwMode="auto">
          <a:xfrm>
            <a:off x="785813" y="4141788"/>
            <a:ext cx="1403350" cy="538162"/>
          </a:xfrm>
          <a:prstGeom prst="ellipse">
            <a:avLst/>
          </a:prstGeom>
          <a:solidFill>
            <a:srgbClr val="222268"/>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en-US" altLang="zh-CN" sz="1200">
                <a:solidFill>
                  <a:schemeClr val="bg1"/>
                </a:solidFill>
                <a:latin typeface="微软雅黑" pitchFamily="34" charset="-122"/>
                <a:ea typeface="微软雅黑" pitchFamily="34" charset="-122"/>
              </a:rPr>
              <a:t>DSMP</a:t>
            </a:r>
            <a:r>
              <a:rPr lang="zh-CN" altLang="en-US" sz="1200">
                <a:solidFill>
                  <a:schemeClr val="bg1"/>
                </a:solidFill>
                <a:latin typeface="微软雅黑" pitchFamily="34" charset="-122"/>
                <a:ea typeface="微软雅黑" pitchFamily="34" charset="-122"/>
              </a:rPr>
              <a:t>平台</a:t>
            </a:r>
            <a:endParaRPr lang="en-US" sz="1200">
              <a:solidFill>
                <a:schemeClr val="bg1"/>
              </a:solidFill>
              <a:latin typeface="微软雅黑" pitchFamily="34" charset="-122"/>
              <a:ea typeface="微软雅黑" pitchFamily="34" charset="-122"/>
            </a:endParaRPr>
          </a:p>
          <a:p>
            <a:pPr algn="ctr">
              <a:defRPr/>
            </a:pPr>
            <a:r>
              <a:rPr lang="zh-CN" altLang="en-US" sz="1200">
                <a:solidFill>
                  <a:schemeClr val="bg1"/>
                </a:solidFill>
                <a:latin typeface="微软雅黑" pitchFamily="34" charset="-122"/>
                <a:ea typeface="微软雅黑" pitchFamily="34" charset="-122"/>
              </a:rPr>
              <a:t>商用</a:t>
            </a:r>
            <a:endParaRPr lang="en-AU" altLang="en-US" sz="1200">
              <a:solidFill>
                <a:schemeClr val="bg1"/>
              </a:solidFill>
              <a:latin typeface="微软雅黑" pitchFamily="34" charset="-122"/>
              <a:ea typeface="微软雅黑" pitchFamily="34" charset="-122"/>
            </a:endParaRPr>
          </a:p>
          <a:p>
            <a:pPr algn="ctr">
              <a:defRPr/>
            </a:pPr>
            <a:endParaRPr lang="zh-CN" altLang="en-US" sz="1200">
              <a:solidFill>
                <a:schemeClr val="bg1"/>
              </a:solidFill>
              <a:latin typeface="宋体" pitchFamily="2" charset="-122"/>
              <a:cs typeface="Arial" pitchFamily="34" charset="0"/>
            </a:endParaRPr>
          </a:p>
        </p:txBody>
      </p:sp>
      <p:sp>
        <p:nvSpPr>
          <p:cNvPr id="22" name="椭圆 64"/>
          <p:cNvSpPr>
            <a:spLocks noChangeArrowheads="1"/>
          </p:cNvSpPr>
          <p:nvPr/>
        </p:nvSpPr>
        <p:spPr bwMode="auto">
          <a:xfrm>
            <a:off x="3786188" y="4497388"/>
            <a:ext cx="1235075" cy="571500"/>
          </a:xfrm>
          <a:prstGeom prst="ellipse">
            <a:avLst/>
          </a:prstGeom>
          <a:solidFill>
            <a:srgbClr val="CCCC0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latin typeface="微软雅黑" pitchFamily="34" charset="-122"/>
                <a:ea typeface="微软雅黑" pitchFamily="34" charset="-122"/>
              </a:rPr>
              <a:t>手机搜索应用</a:t>
            </a:r>
            <a:endParaRPr lang="en-US" sz="1200">
              <a:latin typeface="微软雅黑" pitchFamily="34" charset="-122"/>
              <a:ea typeface="微软雅黑" pitchFamily="34" charset="-122"/>
            </a:endParaRPr>
          </a:p>
        </p:txBody>
      </p:sp>
      <p:sp>
        <p:nvSpPr>
          <p:cNvPr id="23" name="椭圆 64"/>
          <p:cNvSpPr>
            <a:spLocks noChangeArrowheads="1"/>
          </p:cNvSpPr>
          <p:nvPr/>
        </p:nvSpPr>
        <p:spPr bwMode="auto">
          <a:xfrm>
            <a:off x="4010025" y="5057775"/>
            <a:ext cx="1285875" cy="500063"/>
          </a:xfrm>
          <a:prstGeom prst="ellipse">
            <a:avLst/>
          </a:prstGeom>
          <a:solidFill>
            <a:srgbClr val="BE7F02"/>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solidFill>
                  <a:schemeClr val="bg1"/>
                </a:solidFill>
                <a:latin typeface="微软雅黑" pitchFamily="34" charset="-122"/>
                <a:ea typeface="微软雅黑" pitchFamily="34" charset="-122"/>
              </a:rPr>
              <a:t>企业彩讯</a:t>
            </a:r>
            <a:endParaRPr lang="en-US" sz="1200">
              <a:solidFill>
                <a:schemeClr val="bg1"/>
              </a:solidFill>
              <a:latin typeface="微软雅黑" pitchFamily="34" charset="-122"/>
              <a:ea typeface="微软雅黑" pitchFamily="34" charset="-122"/>
            </a:endParaRPr>
          </a:p>
          <a:p>
            <a:pPr algn="ctr">
              <a:defRPr/>
            </a:pPr>
            <a:r>
              <a:rPr lang="zh-CN" altLang="en-US" sz="1200">
                <a:solidFill>
                  <a:schemeClr val="bg1"/>
                </a:solidFill>
                <a:latin typeface="微软雅黑" pitchFamily="34" charset="-122"/>
                <a:ea typeface="微软雅黑" pitchFamily="34" charset="-122"/>
              </a:rPr>
              <a:t>推出</a:t>
            </a:r>
            <a:endParaRPr lang="en-US" sz="1200">
              <a:solidFill>
                <a:schemeClr val="bg1"/>
              </a:solidFill>
              <a:latin typeface="微软雅黑" pitchFamily="34" charset="-122"/>
              <a:ea typeface="微软雅黑" pitchFamily="34" charset="-122"/>
            </a:endParaRPr>
          </a:p>
          <a:p>
            <a:pPr algn="ctr">
              <a:defRPr/>
            </a:pPr>
            <a:endParaRPr lang="en-US" sz="1200">
              <a:solidFill>
                <a:schemeClr val="bg1"/>
              </a:solidFill>
              <a:latin typeface="微软雅黑" pitchFamily="34" charset="-122"/>
              <a:ea typeface="微软雅黑" pitchFamily="34" charset="-122"/>
            </a:endParaRPr>
          </a:p>
        </p:txBody>
      </p:sp>
      <p:grpSp>
        <p:nvGrpSpPr>
          <p:cNvPr id="24" name="组合 55"/>
          <p:cNvGrpSpPr>
            <a:grpSpLocks/>
          </p:cNvGrpSpPr>
          <p:nvPr/>
        </p:nvGrpSpPr>
        <p:grpSpPr bwMode="auto">
          <a:xfrm>
            <a:off x="285750" y="3001963"/>
            <a:ext cx="1143000" cy="801687"/>
            <a:chOff x="0" y="0"/>
            <a:chExt cx="1357322" cy="1058499"/>
          </a:xfrm>
        </p:grpSpPr>
        <p:sp>
          <p:nvSpPr>
            <p:cNvPr id="25" name="椭圆 64"/>
            <p:cNvSpPr>
              <a:spLocks noChangeArrowheads="1"/>
            </p:cNvSpPr>
            <p:nvPr/>
          </p:nvSpPr>
          <p:spPr bwMode="auto">
            <a:xfrm>
              <a:off x="0" y="241044"/>
              <a:ext cx="324249" cy="217988"/>
            </a:xfrm>
            <a:prstGeom prst="ellipse">
              <a:avLst/>
            </a:prstGeom>
            <a:solidFill>
              <a:srgbClr val="00B050"/>
            </a:solidFill>
            <a:ln w="38100">
              <a:solidFill>
                <a:schemeClr val="bg1"/>
              </a:solidFill>
              <a:round/>
              <a:headEnd/>
              <a:tailEnd/>
            </a:ln>
            <a:effectLst>
              <a:outerShdw dist="20000" dir="5400000" algn="ctr" rotWithShape="0">
                <a:srgbClr val="000000">
                  <a:alpha val="37000"/>
                </a:srgbClr>
              </a:outerShdw>
            </a:effectLst>
          </p:spPr>
          <p:txBody>
            <a:bodyPr/>
            <a:lstStyle/>
            <a:p>
              <a:pPr algn="ctr">
                <a:defRPr/>
              </a:pPr>
              <a:endParaRPr lang="en-US" altLang="zh-CN" sz="1100">
                <a:solidFill>
                  <a:schemeClr val="bg1"/>
                </a:solidFill>
                <a:latin typeface="微软雅黑" pitchFamily="34" charset="-122"/>
                <a:ea typeface="微软雅黑" pitchFamily="34" charset="-122"/>
              </a:endParaRPr>
            </a:p>
          </p:txBody>
        </p:sp>
        <p:sp>
          <p:nvSpPr>
            <p:cNvPr id="26" name="椭圆 64"/>
            <p:cNvSpPr>
              <a:spLocks noChangeArrowheads="1"/>
            </p:cNvSpPr>
            <p:nvPr/>
          </p:nvSpPr>
          <p:spPr bwMode="auto">
            <a:xfrm>
              <a:off x="0" y="503049"/>
              <a:ext cx="324249" cy="217988"/>
            </a:xfrm>
            <a:prstGeom prst="ellipse">
              <a:avLst/>
            </a:prstGeom>
            <a:solidFill>
              <a:srgbClr val="BE7F02"/>
            </a:solidFill>
            <a:ln w="38100">
              <a:solidFill>
                <a:schemeClr val="bg1"/>
              </a:solidFill>
              <a:round/>
              <a:headEnd/>
              <a:tailEnd/>
            </a:ln>
            <a:effectLst>
              <a:outerShdw dist="20000" dir="5400000" algn="ctr" rotWithShape="0">
                <a:srgbClr val="000000">
                  <a:alpha val="37000"/>
                </a:srgbClr>
              </a:outerShdw>
            </a:effectLst>
          </p:spPr>
          <p:txBody>
            <a:bodyPr/>
            <a:lstStyle/>
            <a:p>
              <a:pPr algn="ctr">
                <a:defRPr/>
              </a:pPr>
              <a:endParaRPr lang="en-US" altLang="zh-CN" sz="1100">
                <a:solidFill>
                  <a:schemeClr val="bg1"/>
                </a:solidFill>
                <a:latin typeface="微软雅黑" pitchFamily="34" charset="-122"/>
                <a:ea typeface="微软雅黑" pitchFamily="34" charset="-122"/>
              </a:endParaRPr>
            </a:p>
          </p:txBody>
        </p:sp>
        <p:sp>
          <p:nvSpPr>
            <p:cNvPr id="27" name="椭圆 64"/>
            <p:cNvSpPr>
              <a:spLocks noChangeArrowheads="1"/>
            </p:cNvSpPr>
            <p:nvPr/>
          </p:nvSpPr>
          <p:spPr bwMode="auto">
            <a:xfrm>
              <a:off x="0" y="760861"/>
              <a:ext cx="324249" cy="215893"/>
            </a:xfrm>
            <a:prstGeom prst="ellipse">
              <a:avLst/>
            </a:prstGeom>
            <a:solidFill>
              <a:srgbClr val="CCCC00"/>
            </a:solidFill>
            <a:ln w="38100">
              <a:solidFill>
                <a:schemeClr val="bg1"/>
              </a:solidFill>
              <a:round/>
              <a:headEnd/>
              <a:tailEnd/>
            </a:ln>
            <a:effectLst>
              <a:outerShdw dist="20000" dir="5400000" algn="ctr" rotWithShape="0">
                <a:srgbClr val="000000">
                  <a:alpha val="37000"/>
                </a:srgbClr>
              </a:outerShdw>
            </a:effectLst>
          </p:spPr>
          <p:txBody>
            <a:bodyPr/>
            <a:lstStyle/>
            <a:p>
              <a:pPr algn="ctr">
                <a:defRPr/>
              </a:pPr>
              <a:endParaRPr lang="en-US" altLang="zh-CN" sz="1100">
                <a:latin typeface="微软雅黑" pitchFamily="34" charset="-122"/>
                <a:ea typeface="微软雅黑" pitchFamily="34" charset="-122"/>
              </a:endParaRPr>
            </a:p>
          </p:txBody>
        </p:sp>
        <p:sp>
          <p:nvSpPr>
            <p:cNvPr id="28" name="椭圆 64"/>
            <p:cNvSpPr>
              <a:spLocks noChangeArrowheads="1"/>
            </p:cNvSpPr>
            <p:nvPr/>
          </p:nvSpPr>
          <p:spPr bwMode="auto">
            <a:xfrm>
              <a:off x="18852" y="0"/>
              <a:ext cx="324249" cy="215891"/>
            </a:xfrm>
            <a:prstGeom prst="ellipse">
              <a:avLst/>
            </a:prstGeom>
            <a:solidFill>
              <a:srgbClr val="222268"/>
            </a:solidFill>
            <a:ln w="38100">
              <a:solidFill>
                <a:schemeClr val="bg1"/>
              </a:solidFill>
              <a:round/>
              <a:headEnd/>
              <a:tailEnd/>
            </a:ln>
            <a:effectLst>
              <a:outerShdw dist="20000" dir="5400000" algn="ctr" rotWithShape="0">
                <a:srgbClr val="000000">
                  <a:alpha val="37000"/>
                </a:srgbClr>
              </a:outerShdw>
            </a:effectLst>
          </p:spPr>
          <p:txBody>
            <a:bodyPr/>
            <a:lstStyle/>
            <a:p>
              <a:pPr algn="ctr">
                <a:defRPr/>
              </a:pPr>
              <a:endParaRPr lang="en-AU" altLang="en-US" sz="1100">
                <a:solidFill>
                  <a:schemeClr val="bg1"/>
                </a:solidFill>
                <a:latin typeface="微软雅黑" pitchFamily="34" charset="-122"/>
                <a:ea typeface="微软雅黑" pitchFamily="34" charset="-122"/>
              </a:endParaRPr>
            </a:p>
            <a:p>
              <a:pPr algn="ctr">
                <a:defRPr/>
              </a:pPr>
              <a:endParaRPr lang="zh-CN" altLang="en-US" sz="1100">
                <a:solidFill>
                  <a:schemeClr val="bg1"/>
                </a:solidFill>
                <a:latin typeface="微软雅黑" pitchFamily="34" charset="-122"/>
                <a:ea typeface="微软雅黑" pitchFamily="34" charset="-122"/>
              </a:endParaRPr>
            </a:p>
          </p:txBody>
        </p:sp>
        <p:sp>
          <p:nvSpPr>
            <p:cNvPr id="29" name="TextBox 43"/>
            <p:cNvSpPr txBox="1">
              <a:spLocks noChangeArrowheads="1"/>
            </p:cNvSpPr>
            <p:nvPr/>
          </p:nvSpPr>
          <p:spPr bwMode="auto">
            <a:xfrm>
              <a:off x="285753" y="0"/>
              <a:ext cx="1071569" cy="2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itchFamily="34" charset="0"/>
                  <a:ea typeface="宋体" pitchFamily="2" charset="-122"/>
                </a:defRPr>
              </a:lvl1pPr>
              <a:lvl2pPr marL="742950" indent="-285750" eaLnBrk="0" hangingPunct="0">
                <a:defRPr kumimoji="1">
                  <a:solidFill>
                    <a:schemeClr val="tx1"/>
                  </a:solidFill>
                  <a:latin typeface="Calibri" pitchFamily="34" charset="0"/>
                  <a:ea typeface="宋体" pitchFamily="2" charset="-122"/>
                </a:defRPr>
              </a:lvl2pPr>
              <a:lvl3pPr marL="1143000" indent="-228600" eaLnBrk="0" hangingPunct="0">
                <a:defRPr kumimoji="1">
                  <a:solidFill>
                    <a:schemeClr val="tx1"/>
                  </a:solidFill>
                  <a:latin typeface="Calibri" pitchFamily="34" charset="0"/>
                  <a:ea typeface="宋体" pitchFamily="2" charset="-122"/>
                </a:defRPr>
              </a:lvl3pPr>
              <a:lvl4pPr marL="1600200" indent="-228600" eaLnBrk="0" hangingPunct="0">
                <a:defRPr kumimoji="1">
                  <a:solidFill>
                    <a:schemeClr val="tx1"/>
                  </a:solidFill>
                  <a:latin typeface="Calibri" pitchFamily="34" charset="0"/>
                  <a:ea typeface="宋体" pitchFamily="2" charset="-122"/>
                </a:defRPr>
              </a:lvl4pPr>
              <a:lvl5pPr marL="2057400" indent="-228600" eaLnBrk="0" hangingPunct="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eaLnBrk="1" hangingPunct="1"/>
              <a:r>
                <a:rPr lang="zh-CN" altLang="en-US" sz="800" b="1">
                  <a:latin typeface="微软雅黑" pitchFamily="34" charset="-122"/>
                  <a:ea typeface="微软雅黑" pitchFamily="34" charset="-122"/>
                </a:rPr>
                <a:t>软件系统</a:t>
              </a:r>
            </a:p>
          </p:txBody>
        </p:sp>
        <p:sp>
          <p:nvSpPr>
            <p:cNvPr id="30" name="TextBox 44"/>
            <p:cNvSpPr txBox="1">
              <a:spLocks noChangeArrowheads="1"/>
            </p:cNvSpPr>
            <p:nvPr/>
          </p:nvSpPr>
          <p:spPr bwMode="auto">
            <a:xfrm>
              <a:off x="266701" y="497837"/>
              <a:ext cx="1071569" cy="2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itchFamily="34" charset="0"/>
                  <a:ea typeface="宋体" pitchFamily="2" charset="-122"/>
                </a:defRPr>
              </a:lvl1pPr>
              <a:lvl2pPr marL="742950" indent="-285750" eaLnBrk="0" hangingPunct="0">
                <a:defRPr kumimoji="1">
                  <a:solidFill>
                    <a:schemeClr val="tx1"/>
                  </a:solidFill>
                  <a:latin typeface="Calibri" pitchFamily="34" charset="0"/>
                  <a:ea typeface="宋体" pitchFamily="2" charset="-122"/>
                </a:defRPr>
              </a:lvl2pPr>
              <a:lvl3pPr marL="1143000" indent="-228600" eaLnBrk="0" hangingPunct="0">
                <a:defRPr kumimoji="1">
                  <a:solidFill>
                    <a:schemeClr val="tx1"/>
                  </a:solidFill>
                  <a:latin typeface="Calibri" pitchFamily="34" charset="0"/>
                  <a:ea typeface="宋体" pitchFamily="2" charset="-122"/>
                </a:defRPr>
              </a:lvl3pPr>
              <a:lvl4pPr marL="1600200" indent="-228600" eaLnBrk="0" hangingPunct="0">
                <a:defRPr kumimoji="1">
                  <a:solidFill>
                    <a:schemeClr val="tx1"/>
                  </a:solidFill>
                  <a:latin typeface="Calibri" pitchFamily="34" charset="0"/>
                  <a:ea typeface="宋体" pitchFamily="2" charset="-122"/>
                </a:defRPr>
              </a:lvl4pPr>
              <a:lvl5pPr marL="2057400" indent="-228600" eaLnBrk="0" hangingPunct="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eaLnBrk="1" hangingPunct="1"/>
              <a:r>
                <a:rPr lang="zh-CN" altLang="en-US" sz="800" b="1">
                  <a:latin typeface="微软雅黑" pitchFamily="34" charset="-122"/>
                  <a:ea typeface="微软雅黑" pitchFamily="34" charset="-122"/>
                </a:rPr>
                <a:t>行业应用</a:t>
              </a:r>
            </a:p>
          </p:txBody>
        </p:sp>
        <p:sp>
          <p:nvSpPr>
            <p:cNvPr id="31" name="TextBox 45"/>
            <p:cNvSpPr txBox="1">
              <a:spLocks noChangeArrowheads="1"/>
            </p:cNvSpPr>
            <p:nvPr/>
          </p:nvSpPr>
          <p:spPr bwMode="auto">
            <a:xfrm>
              <a:off x="266701" y="261197"/>
              <a:ext cx="1071569" cy="2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itchFamily="34" charset="0"/>
                  <a:ea typeface="宋体" pitchFamily="2" charset="-122"/>
                </a:defRPr>
              </a:lvl1pPr>
              <a:lvl2pPr marL="742950" indent="-285750" eaLnBrk="0" hangingPunct="0">
                <a:defRPr kumimoji="1">
                  <a:solidFill>
                    <a:schemeClr val="tx1"/>
                  </a:solidFill>
                  <a:latin typeface="Calibri" pitchFamily="34" charset="0"/>
                  <a:ea typeface="宋体" pitchFamily="2" charset="-122"/>
                </a:defRPr>
              </a:lvl2pPr>
              <a:lvl3pPr marL="1143000" indent="-228600" eaLnBrk="0" hangingPunct="0">
                <a:defRPr kumimoji="1">
                  <a:solidFill>
                    <a:schemeClr val="tx1"/>
                  </a:solidFill>
                  <a:latin typeface="Calibri" pitchFamily="34" charset="0"/>
                  <a:ea typeface="宋体" pitchFamily="2" charset="-122"/>
                </a:defRPr>
              </a:lvl3pPr>
              <a:lvl4pPr marL="1600200" indent="-228600" eaLnBrk="0" hangingPunct="0">
                <a:defRPr kumimoji="1">
                  <a:solidFill>
                    <a:schemeClr val="tx1"/>
                  </a:solidFill>
                  <a:latin typeface="Calibri" pitchFamily="34" charset="0"/>
                  <a:ea typeface="宋体" pitchFamily="2" charset="-122"/>
                </a:defRPr>
              </a:lvl4pPr>
              <a:lvl5pPr marL="2057400" indent="-228600" eaLnBrk="0" hangingPunct="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eaLnBrk="1" hangingPunct="1"/>
              <a:r>
                <a:rPr lang="zh-CN" altLang="en-US" sz="800" b="1">
                  <a:latin typeface="微软雅黑" pitchFamily="34" charset="-122"/>
                  <a:ea typeface="微软雅黑" pitchFamily="34" charset="-122"/>
                </a:rPr>
                <a:t>互联网</a:t>
              </a:r>
            </a:p>
          </p:txBody>
        </p:sp>
        <p:sp>
          <p:nvSpPr>
            <p:cNvPr id="32" name="TextBox 46"/>
            <p:cNvSpPr txBox="1">
              <a:spLocks noChangeArrowheads="1"/>
            </p:cNvSpPr>
            <p:nvPr/>
          </p:nvSpPr>
          <p:spPr bwMode="auto">
            <a:xfrm>
              <a:off x="285753" y="774064"/>
              <a:ext cx="1071569" cy="2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alibri" pitchFamily="34" charset="0"/>
                  <a:ea typeface="宋体" pitchFamily="2" charset="-122"/>
                </a:defRPr>
              </a:lvl1pPr>
              <a:lvl2pPr marL="742950" indent="-285750" eaLnBrk="0" hangingPunct="0">
                <a:defRPr kumimoji="1">
                  <a:solidFill>
                    <a:schemeClr val="tx1"/>
                  </a:solidFill>
                  <a:latin typeface="Calibri" pitchFamily="34" charset="0"/>
                  <a:ea typeface="宋体" pitchFamily="2" charset="-122"/>
                </a:defRPr>
              </a:lvl2pPr>
              <a:lvl3pPr marL="1143000" indent="-228600" eaLnBrk="0" hangingPunct="0">
                <a:defRPr kumimoji="1">
                  <a:solidFill>
                    <a:schemeClr val="tx1"/>
                  </a:solidFill>
                  <a:latin typeface="Calibri" pitchFamily="34" charset="0"/>
                  <a:ea typeface="宋体" pitchFamily="2" charset="-122"/>
                </a:defRPr>
              </a:lvl3pPr>
              <a:lvl4pPr marL="1600200" indent="-228600" eaLnBrk="0" hangingPunct="0">
                <a:defRPr kumimoji="1">
                  <a:solidFill>
                    <a:schemeClr val="tx1"/>
                  </a:solidFill>
                  <a:latin typeface="Calibri" pitchFamily="34" charset="0"/>
                  <a:ea typeface="宋体" pitchFamily="2" charset="-122"/>
                </a:defRPr>
              </a:lvl4pPr>
              <a:lvl5pPr marL="2057400" indent="-228600" eaLnBrk="0" hangingPunct="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eaLnBrk="1" hangingPunct="1"/>
              <a:r>
                <a:rPr lang="zh-CN" altLang="en-US" sz="800" b="1">
                  <a:latin typeface="微软雅黑" pitchFamily="34" charset="-122"/>
                  <a:ea typeface="微软雅黑" pitchFamily="34" charset="-122"/>
                </a:rPr>
                <a:t>新媒体</a:t>
              </a:r>
            </a:p>
          </p:txBody>
        </p:sp>
      </p:grpSp>
      <p:sp>
        <p:nvSpPr>
          <p:cNvPr id="33" name="椭圆 64"/>
          <p:cNvSpPr>
            <a:spLocks noChangeArrowheads="1"/>
          </p:cNvSpPr>
          <p:nvPr/>
        </p:nvSpPr>
        <p:spPr bwMode="auto">
          <a:xfrm>
            <a:off x="5137150" y="4754563"/>
            <a:ext cx="1235075" cy="569912"/>
          </a:xfrm>
          <a:prstGeom prst="ellipse">
            <a:avLst/>
          </a:prstGeom>
          <a:solidFill>
            <a:srgbClr val="00B05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solidFill>
                  <a:schemeClr val="bg1"/>
                </a:solidFill>
                <a:latin typeface="微软雅黑" pitchFamily="34" charset="-122"/>
                <a:ea typeface="微软雅黑" pitchFamily="34" charset="-122"/>
              </a:rPr>
              <a:t>移动微博推出</a:t>
            </a:r>
            <a:endParaRPr lang="en-US" sz="1200">
              <a:solidFill>
                <a:schemeClr val="bg1"/>
              </a:solidFill>
              <a:latin typeface="微软雅黑" pitchFamily="34" charset="-122"/>
              <a:ea typeface="微软雅黑" pitchFamily="34" charset="-122"/>
            </a:endParaRPr>
          </a:p>
        </p:txBody>
      </p:sp>
      <p:sp>
        <p:nvSpPr>
          <p:cNvPr id="34" name="椭圆 64"/>
          <p:cNvSpPr>
            <a:spLocks noChangeArrowheads="1"/>
          </p:cNvSpPr>
          <p:nvPr/>
        </p:nvSpPr>
        <p:spPr bwMode="auto">
          <a:xfrm>
            <a:off x="6265863" y="5781675"/>
            <a:ext cx="1235075" cy="569913"/>
          </a:xfrm>
          <a:prstGeom prst="ellipse">
            <a:avLst/>
          </a:prstGeom>
          <a:solidFill>
            <a:srgbClr val="222268"/>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a:solidFill>
                  <a:schemeClr val="bg1"/>
                </a:solidFill>
                <a:latin typeface="微软雅黑" pitchFamily="34" charset="-122"/>
                <a:ea typeface="微软雅黑" pitchFamily="34" charset="-122"/>
              </a:rPr>
              <a:t>终端测试平台推出</a:t>
            </a:r>
            <a:endParaRPr lang="en-US" sz="1200">
              <a:solidFill>
                <a:schemeClr val="bg1"/>
              </a:solidFill>
              <a:latin typeface="微软雅黑" pitchFamily="34" charset="-122"/>
              <a:ea typeface="微软雅黑" pitchFamily="34" charset="-122"/>
            </a:endParaRPr>
          </a:p>
        </p:txBody>
      </p:sp>
      <p:sp>
        <p:nvSpPr>
          <p:cNvPr id="35" name="矩形 1"/>
          <p:cNvSpPr>
            <a:spLocks noChangeArrowheads="1"/>
          </p:cNvSpPr>
          <p:nvPr/>
        </p:nvSpPr>
        <p:spPr bwMode="auto">
          <a:xfrm>
            <a:off x="8378825" y="3057525"/>
            <a:ext cx="7667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600" b="1"/>
              <a:t>2015</a:t>
            </a:r>
            <a:endParaRPr lang="zh-CN" altLang="en-US" sz="1600" b="1"/>
          </a:p>
        </p:txBody>
      </p:sp>
      <p:sp>
        <p:nvSpPr>
          <p:cNvPr id="36" name="椭圆 1"/>
          <p:cNvSpPr>
            <a:spLocks noChangeArrowheads="1"/>
          </p:cNvSpPr>
          <p:nvPr/>
        </p:nvSpPr>
        <p:spPr bwMode="auto">
          <a:xfrm>
            <a:off x="7932738" y="2990850"/>
            <a:ext cx="488950" cy="487363"/>
          </a:xfrm>
          <a:prstGeom prst="ellipse">
            <a:avLst/>
          </a:prstGeom>
          <a:solidFill>
            <a:schemeClr val="accent1"/>
          </a:solidFill>
          <a:ln w="15875" algn="ctr">
            <a:solidFill>
              <a:schemeClr val="bg1"/>
            </a:solidFill>
            <a:round/>
            <a:headEnd/>
            <a:tailEnd/>
          </a:ln>
        </p:spPr>
        <p:txBody>
          <a:bodyPr/>
          <a:lstStyle/>
          <a:p>
            <a:endParaRPr lang="zh-CN" altLang="en-US"/>
          </a:p>
        </p:txBody>
      </p:sp>
      <p:sp>
        <p:nvSpPr>
          <p:cNvPr id="37" name="椭圆 64"/>
          <p:cNvSpPr>
            <a:spLocks noChangeArrowheads="1"/>
          </p:cNvSpPr>
          <p:nvPr/>
        </p:nvSpPr>
        <p:spPr bwMode="auto">
          <a:xfrm>
            <a:off x="7461250" y="4244975"/>
            <a:ext cx="1301750" cy="538163"/>
          </a:xfrm>
          <a:prstGeom prst="ellipse">
            <a:avLst/>
          </a:prstGeom>
          <a:solidFill>
            <a:srgbClr val="00B05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dirty="0" smtClean="0">
                <a:solidFill>
                  <a:schemeClr val="bg1"/>
                </a:solidFill>
                <a:latin typeface="微软雅黑" pitchFamily="34" charset="-122"/>
                <a:ea typeface="微软雅黑" pitchFamily="34" charset="-122"/>
              </a:rPr>
              <a:t>家庭业务开放平台</a:t>
            </a:r>
            <a:endParaRPr lang="en-US" sz="1200" dirty="0">
              <a:solidFill>
                <a:schemeClr val="bg1"/>
              </a:solidFill>
              <a:latin typeface="微软雅黑" pitchFamily="34" charset="-122"/>
              <a:ea typeface="微软雅黑" pitchFamily="34" charset="-122"/>
            </a:endParaRPr>
          </a:p>
        </p:txBody>
      </p:sp>
      <p:sp>
        <p:nvSpPr>
          <p:cNvPr id="38" name="椭圆 64"/>
          <p:cNvSpPr>
            <a:spLocks noChangeArrowheads="1"/>
          </p:cNvSpPr>
          <p:nvPr/>
        </p:nvSpPr>
        <p:spPr bwMode="auto">
          <a:xfrm>
            <a:off x="7461250" y="4870450"/>
            <a:ext cx="1301750" cy="538163"/>
          </a:xfrm>
          <a:prstGeom prst="ellipse">
            <a:avLst/>
          </a:prstGeom>
          <a:solidFill>
            <a:srgbClr val="00B050"/>
          </a:solidFill>
          <a:ln w="38100">
            <a:solidFill>
              <a:schemeClr val="bg1"/>
            </a:solidFill>
            <a:round/>
            <a:headEnd/>
            <a:tailEnd/>
          </a:ln>
          <a:effectLst>
            <a:outerShdw dist="20000" dir="5400000" algn="ctr" rotWithShape="0">
              <a:srgbClr val="000000">
                <a:alpha val="37000"/>
              </a:srgbClr>
            </a:outerShdw>
          </a:effectLst>
        </p:spPr>
        <p:txBody>
          <a:bodyPr lIns="91318" tIns="45659" rIns="91318" bIns="45659"/>
          <a:lstStyle/>
          <a:p>
            <a:pPr algn="ctr">
              <a:defRPr/>
            </a:pPr>
            <a:r>
              <a:rPr lang="zh-CN" altLang="en-US" sz="1200" dirty="0">
                <a:solidFill>
                  <a:schemeClr val="bg1"/>
                </a:solidFill>
                <a:latin typeface="微软雅黑" pitchFamily="34" charset="-122"/>
                <a:ea typeface="微软雅黑" pitchFamily="34" charset="-122"/>
              </a:rPr>
              <a:t>移动商城</a:t>
            </a:r>
            <a:endParaRPr lang="en-US" altLang="zh-CN" sz="1200" dirty="0">
              <a:solidFill>
                <a:schemeClr val="bg1"/>
              </a:solidFill>
              <a:latin typeface="微软雅黑" pitchFamily="34" charset="-122"/>
              <a:ea typeface="微软雅黑" pitchFamily="34" charset="-122"/>
            </a:endParaRPr>
          </a:p>
          <a:p>
            <a:pPr algn="ctr">
              <a:defRPr/>
            </a:pPr>
            <a:r>
              <a:rPr lang="zh-CN" altLang="en-US" sz="1200" dirty="0">
                <a:solidFill>
                  <a:schemeClr val="bg1"/>
                </a:solidFill>
                <a:latin typeface="微软雅黑" pitchFamily="34" charset="-122"/>
                <a:ea typeface="微软雅黑" pitchFamily="34" charset="-122"/>
              </a:rPr>
              <a:t>上线</a:t>
            </a:r>
            <a:endParaRPr lang="en-US" altLang="zh-CN"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6126723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3"/>
          <p:cNvSpPr/>
          <p:nvPr/>
        </p:nvSpPr>
        <p:spPr>
          <a:xfrm>
            <a:off x="1803335" y="181234"/>
            <a:ext cx="561341" cy="396241"/>
          </a:xfrm>
          <a:prstGeom prst="rect">
            <a:avLst/>
          </a:prstGeom>
          <a:ln w="3175">
            <a:miter lim="400000"/>
          </a:ln>
        </p:spPr>
        <p:txBody>
          <a:bodyPr wrap="none" lIns="45719" rIns="45719">
            <a:spAutoFit/>
          </a:bodyPr>
          <a:lstStyle>
            <a:lvl1pPr>
              <a:defRPr>
                <a:latin typeface="Microsoft YaHei"/>
                <a:ea typeface="Microsoft YaHei"/>
                <a:cs typeface="Microsoft YaHei"/>
                <a:sym typeface="Microsoft YaHei"/>
              </a:defRPr>
            </a:lvl1pPr>
          </a:lstStyle>
          <a:p>
            <a:pPr lvl="0"/>
            <a:r>
              <a:rPr dirty="0" err="1"/>
              <a:t>目录</a:t>
            </a:r>
            <a:endParaRPr dirty="0"/>
          </a:p>
        </p:txBody>
      </p:sp>
      <p:sp>
        <p:nvSpPr>
          <p:cNvPr id="3" name="Shape 79"/>
          <p:cNvSpPr/>
          <p:nvPr/>
        </p:nvSpPr>
        <p:spPr>
          <a:xfrm rot="10800000">
            <a:off x="2742565" y="2340279"/>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18001"/>
          </a:solidFill>
          <a:ln w="12700">
            <a:miter lim="400000"/>
          </a:ln>
        </p:spPr>
        <p:txBody>
          <a:bodyPr lIns="0" tIns="0" rIns="0" bIns="0" anchor="ctr"/>
          <a:lstStyle/>
          <a:p>
            <a:pPr lvl="0"/>
            <a:endParaRPr/>
          </a:p>
        </p:txBody>
      </p:sp>
      <p:sp>
        <p:nvSpPr>
          <p:cNvPr id="4" name="Shape 80"/>
          <p:cNvSpPr/>
          <p:nvPr/>
        </p:nvSpPr>
        <p:spPr>
          <a:xfrm rot="10800000">
            <a:off x="2742565" y="2932099"/>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pPr lvl="0"/>
            <a:endParaRPr/>
          </a:p>
        </p:txBody>
      </p:sp>
      <p:sp>
        <p:nvSpPr>
          <p:cNvPr id="5" name="Shape 81"/>
          <p:cNvSpPr/>
          <p:nvPr/>
        </p:nvSpPr>
        <p:spPr>
          <a:xfrm rot="10800000">
            <a:off x="2742565" y="3523919"/>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pPr lvl="0"/>
            <a:endParaRPr dirty="0"/>
          </a:p>
        </p:txBody>
      </p:sp>
      <p:sp>
        <p:nvSpPr>
          <p:cNvPr id="7" name="Shape 84"/>
          <p:cNvSpPr/>
          <p:nvPr/>
        </p:nvSpPr>
        <p:spPr>
          <a:xfrm>
            <a:off x="3487420" y="2383459"/>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smtClean="0"/>
              <a:t>产品优势</a:t>
            </a:r>
            <a:endParaRPr dirty="0"/>
          </a:p>
        </p:txBody>
      </p:sp>
      <p:sp>
        <p:nvSpPr>
          <p:cNvPr id="8" name="Shape 85"/>
          <p:cNvSpPr/>
          <p:nvPr/>
        </p:nvSpPr>
        <p:spPr>
          <a:xfrm>
            <a:off x="2917190" y="2427909"/>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1</a:t>
            </a:r>
          </a:p>
        </p:txBody>
      </p:sp>
      <p:sp>
        <p:nvSpPr>
          <p:cNvPr id="9" name="Shape 86"/>
          <p:cNvSpPr/>
          <p:nvPr/>
        </p:nvSpPr>
        <p:spPr>
          <a:xfrm>
            <a:off x="3487420" y="2742869"/>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0" name="Shape 87"/>
          <p:cNvSpPr/>
          <p:nvPr/>
        </p:nvSpPr>
        <p:spPr>
          <a:xfrm>
            <a:off x="3487420" y="2975279"/>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a:t>功能介绍</a:t>
            </a:r>
            <a:endParaRPr dirty="0"/>
          </a:p>
        </p:txBody>
      </p:sp>
      <p:sp>
        <p:nvSpPr>
          <p:cNvPr id="11" name="Shape 88"/>
          <p:cNvSpPr/>
          <p:nvPr/>
        </p:nvSpPr>
        <p:spPr>
          <a:xfrm>
            <a:off x="3487420" y="3334054"/>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2" name="Shape 89"/>
          <p:cNvSpPr/>
          <p:nvPr/>
        </p:nvSpPr>
        <p:spPr>
          <a:xfrm>
            <a:off x="3487420" y="3567099"/>
            <a:ext cx="923330" cy="553998"/>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r>
              <a:rPr lang="zh-CN" altLang="en-US" dirty="0" smtClean="0"/>
              <a:t>产品</a:t>
            </a:r>
            <a:r>
              <a:rPr lang="zh-CN" altLang="en-US" dirty="0"/>
              <a:t>架构</a:t>
            </a:r>
          </a:p>
          <a:p>
            <a:pPr lvl="0"/>
            <a:endParaRPr dirty="0"/>
          </a:p>
        </p:txBody>
      </p:sp>
      <p:sp>
        <p:nvSpPr>
          <p:cNvPr id="13" name="Shape 90"/>
          <p:cNvSpPr/>
          <p:nvPr/>
        </p:nvSpPr>
        <p:spPr>
          <a:xfrm>
            <a:off x="3487420" y="3925874"/>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6" name="Shape 93"/>
          <p:cNvSpPr/>
          <p:nvPr/>
        </p:nvSpPr>
        <p:spPr>
          <a:xfrm>
            <a:off x="2908300" y="3019729"/>
            <a:ext cx="135255" cy="27686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2</a:t>
            </a:r>
            <a:r>
              <a:rPr lang="en-US" dirty="0">
                <a:solidFill>
                  <a:srgbClr val="FFFFFF"/>
                </a:solidFill>
              </a:rPr>
              <a:t>  </a:t>
            </a:r>
            <a:endParaRPr dirty="0">
              <a:solidFill>
                <a:srgbClr val="FFFFFF"/>
              </a:solidFill>
            </a:endParaRPr>
          </a:p>
        </p:txBody>
      </p:sp>
      <p:sp>
        <p:nvSpPr>
          <p:cNvPr id="17" name="Shape 94"/>
          <p:cNvSpPr/>
          <p:nvPr/>
        </p:nvSpPr>
        <p:spPr>
          <a:xfrm>
            <a:off x="2917190" y="3611549"/>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3</a:t>
            </a:r>
          </a:p>
        </p:txBody>
      </p:sp>
      <p:sp>
        <p:nvSpPr>
          <p:cNvPr id="19" name="灯片编号占位符 18"/>
          <p:cNvSpPr>
            <a:spLocks noGrp="1"/>
          </p:cNvSpPr>
          <p:nvPr>
            <p:ph type="sldNum" sz="quarter" idx="13"/>
          </p:nvPr>
        </p:nvSpPr>
        <p:spPr/>
        <p:txBody>
          <a:bodyPr/>
          <a:lstStyle/>
          <a:p>
            <a:fld id="{752A6C19-FA33-4538-AB63-58099611DA71}" type="slidenum">
              <a:rPr lang="zh-CN" altLang="en-US" smtClean="0"/>
              <a:t>4</a:t>
            </a:fld>
            <a:endParaRPr lang="zh-CN" altLang="en-US"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3"/>
          </p:nvPr>
        </p:nvSpPr>
        <p:spPr>
          <a:xfrm>
            <a:off x="7036676" y="6590521"/>
            <a:ext cx="2133600" cy="365125"/>
          </a:xfrm>
        </p:spPr>
        <p:txBody>
          <a:bodyPr/>
          <a:lstStyle/>
          <a:p>
            <a:fld id="{752A6C19-FA33-4538-AB63-58099611DA71}" type="slidenum">
              <a:rPr lang="zh-CN" altLang="en-US" smtClean="0">
                <a:latin typeface="微软雅黑" pitchFamily="34" charset="-122"/>
                <a:ea typeface="微软雅黑" pitchFamily="34" charset="-122"/>
              </a:rPr>
              <a:t>5</a:t>
            </a:fld>
            <a:endParaRPr lang="zh-CN" altLang="en-US" dirty="0">
              <a:latin typeface="微软雅黑" pitchFamily="34" charset="-122"/>
              <a:ea typeface="微软雅黑" pitchFamily="34" charset="-122"/>
            </a:endParaRPr>
          </a:p>
        </p:txBody>
      </p:sp>
      <p:sp>
        <p:nvSpPr>
          <p:cNvPr id="4" name="Rectangle 2"/>
          <p:cNvSpPr txBox="1">
            <a:spLocks noChangeArrowheads="1"/>
          </p:cNvSpPr>
          <p:nvPr/>
        </p:nvSpPr>
        <p:spPr bwMode="auto">
          <a:xfrm>
            <a:off x="1831797" y="146050"/>
            <a:ext cx="724076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35" tIns="43668" rIns="87335" bIns="43668"/>
          <a:lstStyle>
            <a:lvl1pPr eaLnBrk="0" hangingPunct="0">
              <a:defRPr kumimoji="1">
                <a:solidFill>
                  <a:schemeClr val="tx1"/>
                </a:solidFill>
                <a:latin typeface="Calibri" pitchFamily="34" charset="0"/>
                <a:ea typeface="宋体" pitchFamily="2" charset="-122"/>
              </a:defRPr>
            </a:lvl1pPr>
            <a:lvl2pPr marL="742950" indent="-285750" eaLnBrk="0" hangingPunct="0">
              <a:defRPr kumimoji="1">
                <a:solidFill>
                  <a:schemeClr val="tx1"/>
                </a:solidFill>
                <a:latin typeface="Calibri" pitchFamily="34" charset="0"/>
                <a:ea typeface="宋体" pitchFamily="2" charset="-122"/>
              </a:defRPr>
            </a:lvl2pPr>
            <a:lvl3pPr marL="1143000" indent="-228600" eaLnBrk="0" hangingPunct="0">
              <a:defRPr kumimoji="1">
                <a:solidFill>
                  <a:schemeClr val="tx1"/>
                </a:solidFill>
                <a:latin typeface="Calibri" pitchFamily="34" charset="0"/>
                <a:ea typeface="宋体" pitchFamily="2" charset="-122"/>
              </a:defRPr>
            </a:lvl3pPr>
            <a:lvl4pPr marL="1600200" indent="-228600" eaLnBrk="0" hangingPunct="0">
              <a:defRPr kumimoji="1">
                <a:solidFill>
                  <a:schemeClr val="tx1"/>
                </a:solidFill>
                <a:latin typeface="Calibri" pitchFamily="34" charset="0"/>
                <a:ea typeface="宋体" pitchFamily="2" charset="-122"/>
              </a:defRPr>
            </a:lvl4pPr>
            <a:lvl5pPr marL="2057400" indent="-228600" eaLnBrk="0" hangingPunct="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algn="r"/>
            <a:r>
              <a:rPr lang="zh-CN" altLang="en-US" sz="2400" b="1" dirty="0" smtClean="0">
                <a:latin typeface="微软雅黑" pitchFamily="34" charset="-122"/>
                <a:ea typeface="微软雅黑" pitchFamily="34" charset="-122"/>
                <a:cs typeface="宋体" pitchFamily="2" charset="-122"/>
              </a:rPr>
              <a:t>优势</a:t>
            </a:r>
            <a:r>
              <a:rPr lang="en-US" altLang="zh-CN" sz="2400" b="1" dirty="0" smtClean="0">
                <a:latin typeface="微软雅黑" pitchFamily="34" charset="-122"/>
                <a:ea typeface="微软雅黑" pitchFamily="34" charset="-122"/>
                <a:cs typeface="宋体" pitchFamily="2" charset="-122"/>
              </a:rPr>
              <a:t>1-</a:t>
            </a:r>
            <a:r>
              <a:rPr lang="zh-CN" altLang="en-US" sz="2400" b="1" dirty="0" smtClean="0">
                <a:latin typeface="微软雅黑" pitchFamily="34" charset="-122"/>
                <a:ea typeface="微软雅黑" pitchFamily="34" charset="-122"/>
                <a:cs typeface="宋体" pitchFamily="2" charset="-122"/>
              </a:rPr>
              <a:t>作为中移动核心伙伴对企业客户需求理解深刻</a:t>
            </a:r>
            <a:endParaRPr lang="zh-CN" altLang="en-US" sz="2400" b="1" dirty="0">
              <a:latin typeface="微软雅黑" pitchFamily="34" charset="-122"/>
              <a:ea typeface="微软雅黑" pitchFamily="34" charset="-122"/>
              <a:cs typeface="宋体" pitchFamily="2" charset="-122"/>
            </a:endParaRPr>
          </a:p>
        </p:txBody>
      </p:sp>
      <p:sp>
        <p:nvSpPr>
          <p:cNvPr id="5" name="圆角矩形 4"/>
          <p:cNvSpPr/>
          <p:nvPr/>
        </p:nvSpPr>
        <p:spPr>
          <a:xfrm>
            <a:off x="1577041" y="1822258"/>
            <a:ext cx="6184246" cy="304800"/>
          </a:xfrm>
          <a:prstGeom prst="round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dirty="0" smtClean="0">
                <a:latin typeface="微软雅黑" pitchFamily="34" charset="-122"/>
                <a:ea typeface="微软雅黑" pitchFamily="34" charset="-122"/>
              </a:rPr>
              <a:t>企业客户的核心需求</a:t>
            </a:r>
            <a:endParaRPr lang="zh-CN" altLang="en-US" dirty="0">
              <a:latin typeface="微软雅黑" pitchFamily="34" charset="-122"/>
              <a:ea typeface="微软雅黑" pitchFamily="34" charset="-122"/>
            </a:endParaRPr>
          </a:p>
        </p:txBody>
      </p:sp>
      <p:grpSp>
        <p:nvGrpSpPr>
          <p:cNvPr id="8" name="Group 21"/>
          <p:cNvGrpSpPr>
            <a:grpSpLocks/>
          </p:cNvGrpSpPr>
          <p:nvPr/>
        </p:nvGrpSpPr>
        <p:grpSpPr bwMode="auto">
          <a:xfrm>
            <a:off x="51548" y="2190895"/>
            <a:ext cx="3024188" cy="1016218"/>
            <a:chOff x="0" y="0"/>
            <a:chExt cx="3024336" cy="1016384"/>
          </a:xfrm>
        </p:grpSpPr>
        <p:sp>
          <p:nvSpPr>
            <p:cNvPr id="9" name="TextBox 92"/>
            <p:cNvSpPr>
              <a:spLocks noChangeArrowheads="1"/>
            </p:cNvSpPr>
            <p:nvPr/>
          </p:nvSpPr>
          <p:spPr bwMode="auto">
            <a:xfrm flipH="1">
              <a:off x="452460" y="369947"/>
              <a:ext cx="2571876" cy="646437"/>
            </a:xfrm>
            <a:prstGeom prst="rect">
              <a:avLst/>
            </a:prstGeom>
            <a:noFill/>
            <a:ln>
              <a:noFill/>
            </a:ln>
            <a:extLst/>
          </p:spPr>
          <p:txBody>
            <a:bodyPr>
              <a:spAutoFit/>
            </a:bodyPr>
            <a:lstStyle/>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）运营人员</a:t>
              </a:r>
              <a:r>
                <a:rPr lang="zh-CN" altLang="en-US" sz="1200" dirty="0" smtClean="0">
                  <a:latin typeface="微软雅黑" pitchFamily="34" charset="-122"/>
                  <a:ea typeface="微软雅黑" pitchFamily="34" charset="-122"/>
                </a:rPr>
                <a:t>将视频</a:t>
              </a:r>
              <a:r>
                <a:rPr lang="zh-CN" altLang="en-US" sz="1200" dirty="0">
                  <a:latin typeface="微软雅黑" pitchFamily="34" charset="-122"/>
                  <a:ea typeface="微软雅黑" pitchFamily="34" charset="-122"/>
                </a:rPr>
                <a:t>内容内容上传至“平台”，发布给终端用户观看；</a:t>
              </a:r>
            </a:p>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）用户</a:t>
              </a:r>
              <a:r>
                <a:rPr lang="zh-CN" altLang="en-US" sz="1200" dirty="0" smtClean="0">
                  <a:latin typeface="微软雅黑" pitchFamily="34" charset="-122"/>
                  <a:ea typeface="微软雅黑" pitchFamily="34" charset="-122"/>
                </a:rPr>
                <a:t>可通过终端观看</a:t>
              </a:r>
              <a:r>
                <a:rPr lang="zh-CN" altLang="en-US" sz="1200" dirty="0">
                  <a:latin typeface="微软雅黑" pitchFamily="34" charset="-122"/>
                  <a:ea typeface="微软雅黑" pitchFamily="34" charset="-122"/>
                </a:rPr>
                <a:t>视频</a:t>
              </a:r>
              <a:r>
                <a:rPr lang="zh-CN" altLang="en-US"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10" name="直接连接符 93"/>
            <p:cNvSpPr>
              <a:spLocks noChangeShapeType="1"/>
            </p:cNvSpPr>
            <p:nvPr/>
          </p:nvSpPr>
          <p:spPr bwMode="auto">
            <a:xfrm flipH="1">
              <a:off x="458810" y="365185"/>
              <a:ext cx="2565526" cy="4763"/>
            </a:xfrm>
            <a:prstGeom prst="line">
              <a:avLst/>
            </a:prstGeom>
            <a:noFill/>
            <a:ln w="6350" cap="flat" cmpd="sng">
              <a:solidFill>
                <a:srgbClr val="FF7300"/>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11" name="椭圆 86"/>
            <p:cNvSpPr>
              <a:spLocks noChangeArrowheads="1"/>
            </p:cNvSpPr>
            <p:nvPr/>
          </p:nvSpPr>
          <p:spPr bwMode="auto">
            <a:xfrm>
              <a:off x="0" y="115906"/>
              <a:ext cx="496912" cy="496969"/>
            </a:xfrm>
            <a:prstGeom prst="ellipse">
              <a:avLst/>
            </a:prstGeom>
            <a:solidFill>
              <a:srgbClr val="FF7300"/>
            </a:solidFill>
            <a:ln>
              <a:noFill/>
            </a:ln>
            <a:extLst/>
          </p:spPr>
          <p:txBody>
            <a:bodyPr/>
            <a:lstStyle/>
            <a:p>
              <a:pPr defTabSz="914400" fontAlgn="auto">
                <a:spcBef>
                  <a:spcPts val="0"/>
                </a:spcBef>
                <a:spcAft>
                  <a:spcPts val="0"/>
                </a:spcAft>
                <a:defRPr/>
              </a:pPr>
              <a:endParaRPr kumimoji="0" lang="zh-CN" altLang="zh-CN" sz="2000" kern="0">
                <a:solidFill>
                  <a:sysClr val="windowText" lastClr="000000"/>
                </a:solidFill>
                <a:latin typeface="微软雅黑" pitchFamily="34" charset="-122"/>
                <a:ea typeface="微软雅黑" pitchFamily="34" charset="-122"/>
                <a:sym typeface="Calibri" pitchFamily="34" charset="0"/>
              </a:endParaRPr>
            </a:p>
          </p:txBody>
        </p:sp>
        <p:sp>
          <p:nvSpPr>
            <p:cNvPr id="12" name="TextBox 91"/>
            <p:cNvSpPr>
              <a:spLocks noChangeArrowheads="1"/>
            </p:cNvSpPr>
            <p:nvPr/>
          </p:nvSpPr>
          <p:spPr bwMode="auto">
            <a:xfrm flipH="1">
              <a:off x="965247" y="0"/>
              <a:ext cx="1559001" cy="369392"/>
            </a:xfrm>
            <a:prstGeom prst="rect">
              <a:avLst/>
            </a:prstGeom>
            <a:noFill/>
            <a:ln>
              <a:noFill/>
            </a:ln>
            <a:extLst/>
          </p:spPr>
          <p:txBody>
            <a:bodyPr>
              <a:spAutoFit/>
            </a:bodyPr>
            <a:lstStyle/>
            <a:p>
              <a:pPr algn="ctr" defTabSz="914400" fontAlgn="auto">
                <a:spcBef>
                  <a:spcPts val="0"/>
                </a:spcBef>
                <a:spcAft>
                  <a:spcPts val="0"/>
                </a:spcAft>
                <a:defRPr/>
              </a:pPr>
              <a:r>
                <a:rPr lang="zh-CN" altLang="en-US" dirty="0" smtClean="0">
                  <a:latin typeface="微软雅黑" pitchFamily="34" charset="-122"/>
                  <a:ea typeface="微软雅黑" pitchFamily="34" charset="-122"/>
                </a:rPr>
                <a:t>视频点播</a:t>
              </a:r>
              <a:endParaRPr kumimoji="0" lang="zh-CN" altLang="en-US" kern="0" dirty="0">
                <a:solidFill>
                  <a:sysClr val="windowText" lastClr="000000"/>
                </a:solidFill>
                <a:latin typeface="微软雅黑" pitchFamily="34" charset="-122"/>
                <a:ea typeface="微软雅黑" pitchFamily="34" charset="-122"/>
              </a:endParaRPr>
            </a:p>
          </p:txBody>
        </p:sp>
      </p:grpSp>
      <p:grpSp>
        <p:nvGrpSpPr>
          <p:cNvPr id="23" name="Group 34"/>
          <p:cNvGrpSpPr>
            <a:grpSpLocks/>
          </p:cNvGrpSpPr>
          <p:nvPr/>
        </p:nvGrpSpPr>
        <p:grpSpPr bwMode="auto">
          <a:xfrm>
            <a:off x="51548" y="4700868"/>
            <a:ext cx="3024188" cy="922040"/>
            <a:chOff x="0" y="-30484"/>
            <a:chExt cx="3024336" cy="922985"/>
          </a:xfrm>
        </p:grpSpPr>
        <p:sp>
          <p:nvSpPr>
            <p:cNvPr id="24" name="椭圆 76"/>
            <p:cNvSpPr>
              <a:spLocks noChangeArrowheads="1"/>
            </p:cNvSpPr>
            <p:nvPr/>
          </p:nvSpPr>
          <p:spPr bwMode="auto">
            <a:xfrm>
              <a:off x="0" y="120484"/>
              <a:ext cx="496912" cy="497396"/>
            </a:xfrm>
            <a:prstGeom prst="ellipse">
              <a:avLst/>
            </a:prstGeom>
            <a:solidFill>
              <a:schemeClr val="accent4">
                <a:lumMod val="60000"/>
                <a:lumOff val="40000"/>
              </a:schemeClr>
            </a:solidFill>
            <a:ln>
              <a:noFill/>
            </a:ln>
            <a:extLst/>
          </p:spPr>
          <p:txBody>
            <a:bodyPr/>
            <a:lstStyle/>
            <a:p>
              <a:pPr defTabSz="914400" fontAlgn="auto">
                <a:spcBef>
                  <a:spcPts val="0"/>
                </a:spcBef>
                <a:spcAft>
                  <a:spcPts val="0"/>
                </a:spcAft>
                <a:defRPr/>
              </a:pPr>
              <a:endParaRPr kumimoji="0" lang="zh-CN" altLang="zh-CN" sz="2000" kern="0">
                <a:solidFill>
                  <a:sysClr val="windowText" lastClr="000000"/>
                </a:solidFill>
                <a:latin typeface="微软雅黑" pitchFamily="34" charset="-122"/>
                <a:ea typeface="微软雅黑" pitchFamily="34" charset="-122"/>
                <a:sym typeface="Calibri" pitchFamily="34" charset="0"/>
              </a:endParaRPr>
            </a:p>
          </p:txBody>
        </p:sp>
        <p:sp>
          <p:nvSpPr>
            <p:cNvPr id="25" name="直接连接符 104"/>
            <p:cNvSpPr>
              <a:spLocks noChangeShapeType="1"/>
            </p:cNvSpPr>
            <p:nvPr/>
          </p:nvSpPr>
          <p:spPr bwMode="auto">
            <a:xfrm flipH="1">
              <a:off x="458810" y="368388"/>
              <a:ext cx="2565526" cy="3178"/>
            </a:xfrm>
            <a:prstGeom prst="line">
              <a:avLst/>
            </a:prstGeom>
            <a:noFill/>
            <a:ln w="6350" cap="flat" cmpd="sng">
              <a:solidFill>
                <a:schemeClr val="accent4">
                  <a:lumMod val="60000"/>
                  <a:lumOff val="40000"/>
                </a:schemeClr>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26" name="TextBox 114"/>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4400" fontAlgn="auto">
                <a:spcBef>
                  <a:spcPts val="0"/>
                </a:spcBef>
                <a:spcAft>
                  <a:spcPts val="0"/>
                </a:spcAft>
                <a:defRPr/>
              </a:pPr>
              <a:r>
                <a:rPr kumimoji="0" lang="zh-CN" altLang="en-US" kern="0" dirty="0" smtClean="0">
                  <a:solidFill>
                    <a:sysClr val="windowText" lastClr="000000"/>
                  </a:solidFill>
                  <a:latin typeface="微软雅黑" pitchFamily="34" charset="-122"/>
                  <a:ea typeface="微软雅黑" pitchFamily="34" charset="-122"/>
                </a:rPr>
                <a:t>管理功能</a:t>
              </a:r>
              <a:endParaRPr kumimoji="0" lang="zh-CN" altLang="en-US" kern="0" dirty="0">
                <a:solidFill>
                  <a:sysClr val="windowText" lastClr="000000"/>
                </a:solidFill>
                <a:latin typeface="微软雅黑" pitchFamily="34" charset="-122"/>
                <a:ea typeface="微软雅黑" pitchFamily="34" charset="-122"/>
              </a:endParaRPr>
            </a:p>
          </p:txBody>
        </p:sp>
        <p:sp>
          <p:nvSpPr>
            <p:cNvPr id="27" name="TextBox 115"/>
            <p:cNvSpPr>
              <a:spLocks noChangeArrowheads="1"/>
            </p:cNvSpPr>
            <p:nvPr/>
          </p:nvSpPr>
          <p:spPr bwMode="auto">
            <a:xfrm flipH="1">
              <a:off x="452460" y="430363"/>
              <a:ext cx="2571876" cy="462138"/>
            </a:xfrm>
            <a:prstGeom prst="rect">
              <a:avLst/>
            </a:prstGeom>
            <a:noFill/>
            <a:ln>
              <a:noFill/>
            </a:ln>
            <a:extLst/>
          </p:spPr>
          <p:txBody>
            <a:bodyPr>
              <a:spAutoFit/>
            </a:bodyPr>
            <a:lstStyle/>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）视频发布范围可控；</a:t>
              </a:r>
            </a:p>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）用户行为分析；</a:t>
              </a:r>
            </a:p>
          </p:txBody>
        </p:sp>
      </p:grpSp>
      <p:grpSp>
        <p:nvGrpSpPr>
          <p:cNvPr id="28" name="Group 21"/>
          <p:cNvGrpSpPr>
            <a:grpSpLocks/>
          </p:cNvGrpSpPr>
          <p:nvPr/>
        </p:nvGrpSpPr>
        <p:grpSpPr bwMode="auto">
          <a:xfrm>
            <a:off x="1334909" y="5876524"/>
            <a:ext cx="3024188" cy="1077773"/>
            <a:chOff x="0" y="0"/>
            <a:chExt cx="3024336" cy="1077949"/>
          </a:xfrm>
        </p:grpSpPr>
        <p:sp>
          <p:nvSpPr>
            <p:cNvPr id="29" name="TextBox 92"/>
            <p:cNvSpPr>
              <a:spLocks noChangeArrowheads="1"/>
            </p:cNvSpPr>
            <p:nvPr/>
          </p:nvSpPr>
          <p:spPr bwMode="auto">
            <a:xfrm flipH="1">
              <a:off x="452460" y="369947"/>
              <a:ext cx="2571876" cy="708002"/>
            </a:xfrm>
            <a:prstGeom prst="rect">
              <a:avLst/>
            </a:prstGeom>
            <a:noFill/>
            <a:ln>
              <a:noFill/>
            </a:ln>
            <a:extLst/>
          </p:spPr>
          <p:txBody>
            <a:bodyPr/>
            <a:lstStyle/>
            <a:p>
              <a:pPr defTabSz="914400"/>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）防篡改；</a:t>
              </a:r>
            </a:p>
            <a:p>
              <a:pPr defTabSz="914400"/>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）视频加密；</a:t>
              </a:r>
            </a:p>
          </p:txBody>
        </p:sp>
        <p:sp>
          <p:nvSpPr>
            <p:cNvPr id="31" name="椭圆 86"/>
            <p:cNvSpPr>
              <a:spLocks noChangeArrowheads="1"/>
            </p:cNvSpPr>
            <p:nvPr/>
          </p:nvSpPr>
          <p:spPr bwMode="auto">
            <a:xfrm>
              <a:off x="0" y="115906"/>
              <a:ext cx="496912" cy="496969"/>
            </a:xfrm>
            <a:prstGeom prst="ellipse">
              <a:avLst/>
            </a:prstGeom>
            <a:solidFill>
              <a:schemeClr val="accent3">
                <a:lumMod val="75000"/>
              </a:schemeClr>
            </a:solidFill>
            <a:ln>
              <a:noFill/>
            </a:ln>
            <a:extLst/>
          </p:spPr>
          <p:txBody>
            <a:bodyPr/>
            <a:lstStyle/>
            <a:p>
              <a:pPr defTabSz="914400"/>
              <a:endParaRPr lang="zh-CN" altLang="zh-CN" sz="2000">
                <a:latin typeface="微软雅黑" pitchFamily="34" charset="-122"/>
                <a:ea typeface="微软雅黑" pitchFamily="34" charset="-122"/>
                <a:sym typeface="Calibri" pitchFamily="34" charset="0"/>
              </a:endParaRPr>
            </a:p>
          </p:txBody>
        </p:sp>
        <p:sp>
          <p:nvSpPr>
            <p:cNvPr id="32" name="TextBox 91"/>
            <p:cNvSpPr>
              <a:spLocks noChangeArrowheads="1"/>
            </p:cNvSpPr>
            <p:nvPr/>
          </p:nvSpPr>
          <p:spPr bwMode="auto">
            <a:xfrm flipH="1">
              <a:off x="965247" y="0"/>
              <a:ext cx="1559001" cy="369392"/>
            </a:xfrm>
            <a:prstGeom prst="rect">
              <a:avLst/>
            </a:prstGeom>
            <a:noFill/>
            <a:ln>
              <a:noFill/>
            </a:ln>
            <a:extLst/>
          </p:spPr>
          <p:txBody>
            <a:bodyPr/>
            <a:lstStyle/>
            <a:p>
              <a:pPr algn="ctr" defTabSz="914400"/>
              <a:r>
                <a:rPr lang="zh-CN" altLang="en-US" dirty="0">
                  <a:latin typeface="微软雅黑" pitchFamily="34" charset="-122"/>
                  <a:ea typeface="微软雅黑" pitchFamily="34" charset="-122"/>
                </a:rPr>
                <a:t>安全加密</a:t>
              </a:r>
            </a:p>
          </p:txBody>
        </p:sp>
      </p:grpSp>
      <p:grpSp>
        <p:nvGrpSpPr>
          <p:cNvPr id="33" name="Group 27"/>
          <p:cNvGrpSpPr>
            <a:grpSpLocks/>
          </p:cNvGrpSpPr>
          <p:nvPr/>
        </p:nvGrpSpPr>
        <p:grpSpPr bwMode="auto">
          <a:xfrm>
            <a:off x="4686523" y="5874198"/>
            <a:ext cx="3217863" cy="838090"/>
            <a:chOff x="0" y="7713"/>
            <a:chExt cx="3217911" cy="837269"/>
          </a:xfrm>
        </p:grpSpPr>
        <p:sp>
          <p:nvSpPr>
            <p:cNvPr id="34" name="椭圆 72"/>
            <p:cNvSpPr>
              <a:spLocks noChangeArrowheads="1"/>
            </p:cNvSpPr>
            <p:nvPr/>
          </p:nvSpPr>
          <p:spPr bwMode="auto">
            <a:xfrm>
              <a:off x="0" y="122087"/>
              <a:ext cx="496895" cy="496402"/>
            </a:xfrm>
            <a:prstGeom prst="ellipse">
              <a:avLst/>
            </a:prstGeom>
            <a:solidFill>
              <a:schemeClr val="accent3">
                <a:lumMod val="75000"/>
              </a:schemeClr>
            </a:solidFill>
            <a:ln>
              <a:noFill/>
            </a:ln>
            <a:extLst/>
          </p:spPr>
          <p:txBody>
            <a:bodyPr/>
            <a:lstStyle/>
            <a:p>
              <a:pPr defTabSz="914400" fontAlgn="auto">
                <a:spcBef>
                  <a:spcPts val="0"/>
                </a:spcBef>
                <a:spcAft>
                  <a:spcPts val="0"/>
                </a:spcAft>
                <a:defRPr/>
              </a:pPr>
              <a:endParaRPr kumimoji="0" lang="zh-CN" altLang="zh-CN" sz="2000" kern="0">
                <a:solidFill>
                  <a:sysClr val="windowText" lastClr="000000"/>
                </a:solidFill>
                <a:latin typeface="微软雅黑" pitchFamily="34" charset="-122"/>
                <a:ea typeface="微软雅黑" pitchFamily="34" charset="-122"/>
                <a:sym typeface="Calibri" pitchFamily="34" charset="0"/>
              </a:endParaRPr>
            </a:p>
          </p:txBody>
        </p:sp>
        <p:sp>
          <p:nvSpPr>
            <p:cNvPr id="35" name="直接连接符 100"/>
            <p:cNvSpPr>
              <a:spLocks noChangeShapeType="1"/>
            </p:cNvSpPr>
            <p:nvPr/>
          </p:nvSpPr>
          <p:spPr bwMode="auto">
            <a:xfrm flipH="1">
              <a:off x="465145" y="352050"/>
              <a:ext cx="2559088" cy="0"/>
            </a:xfrm>
            <a:prstGeom prst="line">
              <a:avLst/>
            </a:prstGeom>
            <a:noFill/>
            <a:ln w="6350" cap="flat" cmpd="sng">
              <a:solidFill>
                <a:schemeClr val="accent3">
                  <a:lumMod val="75000"/>
                </a:schemeClr>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36" name="TextBox 112"/>
            <p:cNvSpPr>
              <a:spLocks noChangeArrowheads="1"/>
            </p:cNvSpPr>
            <p:nvPr/>
          </p:nvSpPr>
          <p:spPr bwMode="auto">
            <a:xfrm flipH="1">
              <a:off x="390531" y="7713"/>
              <a:ext cx="2827380" cy="368971"/>
            </a:xfrm>
            <a:prstGeom prst="rect">
              <a:avLst/>
            </a:prstGeom>
            <a:noFill/>
            <a:ln>
              <a:noFill/>
            </a:ln>
            <a:extLst/>
          </p:spPr>
          <p:txBody>
            <a:bodyPr>
              <a:spAutoFit/>
            </a:bodyPr>
            <a:lstStyle/>
            <a:p>
              <a:pPr algn="ctr" defTabSz="914400" fontAlgn="auto">
                <a:spcBef>
                  <a:spcPts val="0"/>
                </a:spcBef>
                <a:spcAft>
                  <a:spcPts val="0"/>
                </a:spcAft>
                <a:defRPr/>
              </a:pPr>
              <a:r>
                <a:rPr kumimoji="0" lang="zh-CN" altLang="en-US" kern="0" dirty="0" smtClean="0">
                  <a:solidFill>
                    <a:sysClr val="windowText" lastClr="000000"/>
                  </a:solidFill>
                  <a:latin typeface="微软雅黑" pitchFamily="34" charset="-122"/>
                  <a:ea typeface="微软雅黑" pitchFamily="34" charset="-122"/>
                </a:rPr>
                <a:t>终端适配</a:t>
              </a:r>
              <a:endParaRPr kumimoji="0" lang="zh-CN" altLang="en-US" kern="0" dirty="0">
                <a:solidFill>
                  <a:sysClr val="windowText" lastClr="000000"/>
                </a:solidFill>
                <a:latin typeface="微软雅黑" pitchFamily="34" charset="-122"/>
                <a:ea typeface="微软雅黑" pitchFamily="34" charset="-122"/>
              </a:endParaRPr>
            </a:p>
          </p:txBody>
        </p:sp>
        <p:sp>
          <p:nvSpPr>
            <p:cNvPr id="37" name="TextBox 113"/>
            <p:cNvSpPr>
              <a:spLocks noChangeArrowheads="1"/>
            </p:cNvSpPr>
            <p:nvPr/>
          </p:nvSpPr>
          <p:spPr bwMode="auto">
            <a:xfrm flipH="1">
              <a:off x="452445" y="383769"/>
              <a:ext cx="2571788" cy="461213"/>
            </a:xfrm>
            <a:prstGeom prst="rect">
              <a:avLst/>
            </a:prstGeom>
            <a:noFill/>
            <a:ln>
              <a:noFill/>
            </a:ln>
            <a:extLst/>
          </p:spPr>
          <p:txBody>
            <a:bodyPr>
              <a:spAutoFit/>
            </a:bodyPr>
            <a:lstStyle/>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）支持</a:t>
              </a:r>
              <a:r>
                <a:rPr lang="en-US" altLang="zh-CN" sz="1200" dirty="0" smtClean="0">
                  <a:latin typeface="微软雅黑" pitchFamily="34" charset="-122"/>
                  <a:ea typeface="微软雅黑" pitchFamily="34" charset="-122"/>
                </a:rPr>
                <a:t>PC-WEB</a:t>
              </a:r>
              <a:r>
                <a:rPr lang="zh-CN" altLang="en-US" sz="1200" dirty="0">
                  <a:latin typeface="微软雅黑" pitchFamily="34" charset="-122"/>
                  <a:ea typeface="微软雅黑" pitchFamily="34" charset="-122"/>
                </a:rPr>
                <a:t>、手机端</a:t>
              </a:r>
              <a:r>
                <a:rPr lang="en-US" altLang="zh-CN" sz="1200" dirty="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）未来</a:t>
              </a:r>
              <a:r>
                <a:rPr lang="zh-CN" altLang="en-US" sz="1200" dirty="0">
                  <a:latin typeface="微软雅黑" pitchFamily="34" charset="-122"/>
                  <a:ea typeface="微软雅黑" pitchFamily="34" charset="-122"/>
                </a:rPr>
                <a:t>可支持电视盒子接入播放；</a:t>
              </a:r>
            </a:p>
          </p:txBody>
        </p:sp>
      </p:grpSp>
      <p:grpSp>
        <p:nvGrpSpPr>
          <p:cNvPr id="38" name="Group 34"/>
          <p:cNvGrpSpPr>
            <a:grpSpLocks/>
          </p:cNvGrpSpPr>
          <p:nvPr/>
        </p:nvGrpSpPr>
        <p:grpSpPr bwMode="auto">
          <a:xfrm>
            <a:off x="3278226" y="4702882"/>
            <a:ext cx="3024188" cy="1291372"/>
            <a:chOff x="0" y="-30484"/>
            <a:chExt cx="3024336" cy="1292696"/>
          </a:xfrm>
        </p:grpSpPr>
        <p:sp>
          <p:nvSpPr>
            <p:cNvPr id="39" name="椭圆 76"/>
            <p:cNvSpPr>
              <a:spLocks noChangeArrowheads="1"/>
            </p:cNvSpPr>
            <p:nvPr/>
          </p:nvSpPr>
          <p:spPr bwMode="auto">
            <a:xfrm>
              <a:off x="0" y="120484"/>
              <a:ext cx="496912" cy="497396"/>
            </a:xfrm>
            <a:prstGeom prst="ellipse">
              <a:avLst/>
            </a:prstGeom>
            <a:solidFill>
              <a:schemeClr val="accent4">
                <a:lumMod val="60000"/>
                <a:lumOff val="40000"/>
              </a:schemeClr>
            </a:solidFill>
            <a:ln>
              <a:noFill/>
            </a:ln>
            <a:extLst/>
          </p:spPr>
          <p:txBody>
            <a:bodyPr/>
            <a:lstStyle/>
            <a:p>
              <a:pPr defTabSz="914400" fontAlgn="auto">
                <a:spcBef>
                  <a:spcPts val="0"/>
                </a:spcBef>
                <a:spcAft>
                  <a:spcPts val="0"/>
                </a:spcAft>
                <a:defRPr/>
              </a:pPr>
              <a:endParaRPr kumimoji="0" lang="zh-CN" altLang="zh-CN" sz="2000" kern="0">
                <a:solidFill>
                  <a:sysClr val="windowText" lastClr="000000"/>
                </a:solidFill>
                <a:latin typeface="微软雅黑" pitchFamily="34" charset="-122"/>
                <a:ea typeface="微软雅黑" pitchFamily="34" charset="-122"/>
                <a:sym typeface="Calibri" pitchFamily="34" charset="0"/>
              </a:endParaRPr>
            </a:p>
          </p:txBody>
        </p:sp>
        <p:sp>
          <p:nvSpPr>
            <p:cNvPr id="40" name="直接连接符 104"/>
            <p:cNvSpPr>
              <a:spLocks noChangeShapeType="1"/>
            </p:cNvSpPr>
            <p:nvPr/>
          </p:nvSpPr>
          <p:spPr bwMode="auto">
            <a:xfrm flipH="1">
              <a:off x="458810" y="368388"/>
              <a:ext cx="2565526" cy="3178"/>
            </a:xfrm>
            <a:prstGeom prst="line">
              <a:avLst/>
            </a:prstGeom>
            <a:noFill/>
            <a:ln w="6350" cap="flat" cmpd="sng">
              <a:solidFill>
                <a:schemeClr val="accent4">
                  <a:lumMod val="60000"/>
                  <a:lumOff val="40000"/>
                </a:schemeClr>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41" name="TextBox 114"/>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4400" fontAlgn="auto">
                <a:spcBef>
                  <a:spcPts val="0"/>
                </a:spcBef>
                <a:spcAft>
                  <a:spcPts val="0"/>
                </a:spcAft>
                <a:defRPr/>
              </a:pPr>
              <a:r>
                <a:rPr kumimoji="0" lang="zh-CN" altLang="en-US" kern="0" dirty="0" smtClean="0">
                  <a:solidFill>
                    <a:sysClr val="windowText" lastClr="000000"/>
                  </a:solidFill>
                  <a:latin typeface="微软雅黑" pitchFamily="34" charset="-122"/>
                  <a:ea typeface="微软雅黑" pitchFamily="34" charset="-122"/>
                </a:rPr>
                <a:t>质量要求</a:t>
              </a:r>
              <a:endParaRPr kumimoji="0" lang="zh-CN" altLang="en-US" kern="0" dirty="0">
                <a:solidFill>
                  <a:sysClr val="windowText" lastClr="000000"/>
                </a:solidFill>
                <a:latin typeface="微软雅黑" pitchFamily="34" charset="-122"/>
                <a:ea typeface="微软雅黑" pitchFamily="34" charset="-122"/>
              </a:endParaRPr>
            </a:p>
          </p:txBody>
        </p:sp>
        <p:sp>
          <p:nvSpPr>
            <p:cNvPr id="42" name="TextBox 115"/>
            <p:cNvSpPr>
              <a:spLocks noChangeArrowheads="1"/>
            </p:cNvSpPr>
            <p:nvPr/>
          </p:nvSpPr>
          <p:spPr bwMode="auto">
            <a:xfrm flipH="1">
              <a:off x="452460" y="430363"/>
              <a:ext cx="2571876" cy="831849"/>
            </a:xfrm>
            <a:prstGeom prst="rect">
              <a:avLst/>
            </a:prstGeom>
            <a:noFill/>
            <a:ln>
              <a:noFill/>
            </a:ln>
            <a:extLst/>
          </p:spPr>
          <p:txBody>
            <a:bodyPr>
              <a:spAutoFit/>
            </a:bodyPr>
            <a:lstStyle/>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）并发支持同时至少</a:t>
              </a:r>
              <a:r>
                <a:rPr lang="en-US" altLang="zh-CN" sz="1200" dirty="0" smtClean="0">
                  <a:latin typeface="微软雅黑" pitchFamily="34" charset="-122"/>
                  <a:ea typeface="微软雅黑" pitchFamily="34" charset="-122"/>
                </a:rPr>
                <a:t>1000</a:t>
              </a:r>
              <a:r>
                <a:rPr lang="zh-CN" altLang="en-US" sz="1200" dirty="0">
                  <a:latin typeface="微软雅黑" pitchFamily="34" charset="-122"/>
                  <a:ea typeface="微软雅黑" pitchFamily="34" charset="-122"/>
                </a:rPr>
                <a:t>人同时在线观看节目；</a:t>
              </a:r>
            </a:p>
            <a:p>
              <a:r>
                <a:rPr lang="zh-CN" altLang="en-US" sz="1200" dirty="0" smtClean="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视频质量</a:t>
              </a:r>
              <a:r>
                <a:rPr lang="zh-CN" altLang="en-US" sz="1200" dirty="0" smtClean="0">
                  <a:latin typeface="微软雅黑" pitchFamily="34" charset="-122"/>
                  <a:ea typeface="微软雅黑" pitchFamily="34" charset="-122"/>
                </a:rPr>
                <a:t>要求：</a:t>
              </a:r>
              <a:r>
                <a:rPr lang="en-US" altLang="zh-CN" sz="1200" dirty="0">
                  <a:latin typeface="微软雅黑" pitchFamily="34" charset="-122"/>
                  <a:ea typeface="微软雅黑" pitchFamily="34" charset="-122"/>
                </a:rPr>
                <a:t>1080P</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720P</a:t>
              </a:r>
              <a:r>
                <a:rPr lang="zh-CN" altLang="en-US" sz="1200" dirty="0">
                  <a:latin typeface="微软雅黑" pitchFamily="34" charset="-122"/>
                  <a:ea typeface="微软雅黑" pitchFamily="34" charset="-122"/>
                </a:rPr>
                <a:t>、标</a:t>
              </a:r>
              <a:r>
                <a:rPr lang="zh-CN" altLang="en-US" sz="1200" dirty="0" smtClean="0">
                  <a:latin typeface="微软雅黑" pitchFamily="34" charset="-122"/>
                  <a:ea typeface="微软雅黑" pitchFamily="34" charset="-122"/>
                </a:rPr>
                <a:t>清</a:t>
              </a:r>
              <a:endParaRPr lang="zh-CN" altLang="en-US" sz="1200" dirty="0">
                <a:latin typeface="微软雅黑" pitchFamily="34" charset="-122"/>
                <a:ea typeface="微软雅黑" pitchFamily="34" charset="-122"/>
              </a:endParaRPr>
            </a:p>
          </p:txBody>
        </p:sp>
      </p:grpSp>
      <p:grpSp>
        <p:nvGrpSpPr>
          <p:cNvPr id="43" name="Group 34"/>
          <p:cNvGrpSpPr>
            <a:grpSpLocks/>
          </p:cNvGrpSpPr>
          <p:nvPr/>
        </p:nvGrpSpPr>
        <p:grpSpPr bwMode="auto">
          <a:xfrm>
            <a:off x="6210621" y="4700223"/>
            <a:ext cx="3024188" cy="922039"/>
            <a:chOff x="0" y="-30484"/>
            <a:chExt cx="3024336" cy="922985"/>
          </a:xfrm>
        </p:grpSpPr>
        <p:sp>
          <p:nvSpPr>
            <p:cNvPr id="44" name="椭圆 76"/>
            <p:cNvSpPr>
              <a:spLocks noChangeArrowheads="1"/>
            </p:cNvSpPr>
            <p:nvPr/>
          </p:nvSpPr>
          <p:spPr bwMode="auto">
            <a:xfrm>
              <a:off x="0" y="120484"/>
              <a:ext cx="496912" cy="497396"/>
            </a:xfrm>
            <a:prstGeom prst="ellipse">
              <a:avLst/>
            </a:prstGeom>
            <a:solidFill>
              <a:schemeClr val="accent4">
                <a:lumMod val="60000"/>
                <a:lumOff val="40000"/>
              </a:schemeClr>
            </a:solidFill>
            <a:ln>
              <a:noFill/>
            </a:ln>
            <a:extLst/>
          </p:spPr>
          <p:txBody>
            <a:bodyPr/>
            <a:lstStyle/>
            <a:p>
              <a:pPr defTabSz="914400" fontAlgn="auto">
                <a:spcBef>
                  <a:spcPts val="0"/>
                </a:spcBef>
                <a:spcAft>
                  <a:spcPts val="0"/>
                </a:spcAft>
                <a:defRPr/>
              </a:pPr>
              <a:endParaRPr kumimoji="0" lang="zh-CN" altLang="zh-CN" sz="2000" kern="0">
                <a:solidFill>
                  <a:sysClr val="windowText" lastClr="000000"/>
                </a:solidFill>
                <a:latin typeface="微软雅黑" pitchFamily="34" charset="-122"/>
                <a:ea typeface="微软雅黑" pitchFamily="34" charset="-122"/>
                <a:sym typeface="Calibri" pitchFamily="34" charset="0"/>
              </a:endParaRPr>
            </a:p>
          </p:txBody>
        </p:sp>
        <p:sp>
          <p:nvSpPr>
            <p:cNvPr id="45" name="直接连接符 104"/>
            <p:cNvSpPr>
              <a:spLocks noChangeShapeType="1"/>
            </p:cNvSpPr>
            <p:nvPr/>
          </p:nvSpPr>
          <p:spPr bwMode="auto">
            <a:xfrm flipH="1" flipV="1">
              <a:off x="458810" y="371566"/>
              <a:ext cx="2273310" cy="2662"/>
            </a:xfrm>
            <a:prstGeom prst="line">
              <a:avLst/>
            </a:prstGeom>
            <a:noFill/>
            <a:ln w="6350" cap="flat" cmpd="sng">
              <a:solidFill>
                <a:schemeClr val="accent4">
                  <a:lumMod val="60000"/>
                  <a:lumOff val="40000"/>
                </a:schemeClr>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46" name="TextBox 114"/>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4400" fontAlgn="auto">
                <a:spcBef>
                  <a:spcPts val="0"/>
                </a:spcBef>
                <a:spcAft>
                  <a:spcPts val="0"/>
                </a:spcAft>
                <a:defRPr/>
              </a:pPr>
              <a:r>
                <a:rPr kumimoji="0" lang="zh-CN" altLang="en-US" kern="0" dirty="0" smtClean="0">
                  <a:solidFill>
                    <a:sysClr val="windowText" lastClr="000000"/>
                  </a:solidFill>
                  <a:latin typeface="微软雅黑" pitchFamily="34" charset="-122"/>
                  <a:ea typeface="微软雅黑" pitchFamily="34" charset="-122"/>
                </a:rPr>
                <a:t>网络硬件</a:t>
              </a:r>
              <a:endParaRPr kumimoji="0" lang="zh-CN" altLang="en-US" kern="0" dirty="0">
                <a:solidFill>
                  <a:sysClr val="windowText" lastClr="000000"/>
                </a:solidFill>
                <a:latin typeface="微软雅黑" pitchFamily="34" charset="-122"/>
                <a:ea typeface="微软雅黑" pitchFamily="34" charset="-122"/>
              </a:endParaRPr>
            </a:p>
          </p:txBody>
        </p:sp>
        <p:sp>
          <p:nvSpPr>
            <p:cNvPr id="47" name="TextBox 115"/>
            <p:cNvSpPr>
              <a:spLocks noChangeArrowheads="1"/>
            </p:cNvSpPr>
            <p:nvPr/>
          </p:nvSpPr>
          <p:spPr bwMode="auto">
            <a:xfrm flipH="1">
              <a:off x="452460" y="430363"/>
              <a:ext cx="2571876" cy="462138"/>
            </a:xfrm>
            <a:prstGeom prst="rect">
              <a:avLst/>
            </a:prstGeom>
            <a:noFill/>
            <a:ln>
              <a:noFill/>
            </a:ln>
            <a:extLst/>
          </p:spPr>
          <p:txBody>
            <a:bodyPr>
              <a:spAutoFit/>
            </a:bodyPr>
            <a:lstStyle/>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办公网络</a:t>
              </a:r>
              <a:r>
                <a:rPr lang="en-US" altLang="zh-CN" sz="1200" dirty="0">
                  <a:latin typeface="微软雅黑" pitchFamily="34" charset="-122"/>
                  <a:ea typeface="微软雅黑" pitchFamily="34" charset="-122"/>
                </a:rPr>
                <a:t>+ </a:t>
              </a:r>
              <a:r>
                <a:rPr lang="en-US" altLang="zh-CN" sz="1200" dirty="0" smtClean="0">
                  <a:latin typeface="微软雅黑" pitchFamily="34" charset="-122"/>
                  <a:ea typeface="微软雅黑" pitchFamily="34" charset="-122"/>
                </a:rPr>
                <a:t>VPN</a:t>
              </a:r>
              <a:r>
                <a:rPr lang="zh-CN" altLang="en-US"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采用移动云</a:t>
              </a:r>
              <a:r>
                <a:rPr lang="zh-CN" altLang="en-US" sz="1200" dirty="0" smtClean="0">
                  <a:latin typeface="微软雅黑" pitchFamily="34" charset="-122"/>
                  <a:ea typeface="微软雅黑" pitchFamily="34" charset="-122"/>
                </a:rPr>
                <a:t>资源</a:t>
              </a:r>
              <a:endParaRPr lang="zh-CN" altLang="en-US" sz="1200" dirty="0">
                <a:latin typeface="微软雅黑" pitchFamily="34" charset="-122"/>
                <a:ea typeface="微软雅黑" pitchFamily="34" charset="-122"/>
              </a:endParaRPr>
            </a:p>
          </p:txBody>
        </p:sp>
      </p:grpSp>
      <p:grpSp>
        <p:nvGrpSpPr>
          <p:cNvPr id="53" name="组合 52"/>
          <p:cNvGrpSpPr/>
          <p:nvPr/>
        </p:nvGrpSpPr>
        <p:grpSpPr>
          <a:xfrm>
            <a:off x="3278226" y="2184813"/>
            <a:ext cx="2932395" cy="1196919"/>
            <a:chOff x="3278226" y="1189735"/>
            <a:chExt cx="2932395" cy="1196919"/>
          </a:xfrm>
        </p:grpSpPr>
        <p:sp>
          <p:nvSpPr>
            <p:cNvPr id="14" name="椭圆 72"/>
            <p:cNvSpPr>
              <a:spLocks noChangeArrowheads="1"/>
            </p:cNvSpPr>
            <p:nvPr/>
          </p:nvSpPr>
          <p:spPr bwMode="auto">
            <a:xfrm>
              <a:off x="3278226" y="1320613"/>
              <a:ext cx="496888" cy="496888"/>
            </a:xfrm>
            <a:prstGeom prst="ellipse">
              <a:avLst/>
            </a:prstGeom>
            <a:solidFill>
              <a:srgbClr val="FF7300"/>
            </a:solidFill>
            <a:ln>
              <a:noFill/>
            </a:ln>
            <a:extLst/>
          </p:spPr>
          <p:txBody>
            <a:bodyPr/>
            <a:lstStyle/>
            <a:p>
              <a:pPr defTabSz="914400"/>
              <a:endParaRPr lang="zh-CN" altLang="zh-CN" sz="2000">
                <a:latin typeface="微软雅黑" pitchFamily="34" charset="-122"/>
                <a:ea typeface="微软雅黑" pitchFamily="34" charset="-122"/>
                <a:sym typeface="Calibri" pitchFamily="34" charset="0"/>
              </a:endParaRPr>
            </a:p>
          </p:txBody>
        </p:sp>
        <p:sp>
          <p:nvSpPr>
            <p:cNvPr id="16" name="TextBox 112"/>
            <p:cNvSpPr>
              <a:spLocks noChangeArrowheads="1"/>
            </p:cNvSpPr>
            <p:nvPr/>
          </p:nvSpPr>
          <p:spPr bwMode="auto">
            <a:xfrm flipH="1">
              <a:off x="3383283" y="1189735"/>
              <a:ext cx="2827338" cy="369332"/>
            </a:xfrm>
            <a:prstGeom prst="rect">
              <a:avLst/>
            </a:prstGeom>
            <a:noFill/>
            <a:ln>
              <a:noFill/>
            </a:ln>
            <a:extLst/>
          </p:spPr>
          <p:txBody>
            <a:bodyPr/>
            <a:lstStyle/>
            <a:p>
              <a:pPr algn="ctr" defTabSz="914400"/>
              <a:r>
                <a:rPr lang="zh-CN" altLang="en-US" dirty="0">
                  <a:solidFill>
                    <a:schemeClr val="tx1"/>
                  </a:solidFill>
                  <a:latin typeface="微软雅黑" pitchFamily="34" charset="-122"/>
                  <a:ea typeface="微软雅黑" pitchFamily="34" charset="-122"/>
                </a:rPr>
                <a:t>在线直播</a:t>
              </a:r>
            </a:p>
          </p:txBody>
        </p:sp>
        <p:sp>
          <p:nvSpPr>
            <p:cNvPr id="17" name="TextBox 113"/>
            <p:cNvSpPr>
              <a:spLocks noChangeArrowheads="1"/>
            </p:cNvSpPr>
            <p:nvPr/>
          </p:nvSpPr>
          <p:spPr bwMode="auto">
            <a:xfrm flipH="1">
              <a:off x="3717217" y="1555657"/>
              <a:ext cx="2444895" cy="830997"/>
            </a:xfrm>
            <a:prstGeom prst="rect">
              <a:avLst/>
            </a:prstGeom>
            <a:noFill/>
            <a:ln>
              <a:noFill/>
            </a:ln>
            <a:extLst/>
          </p:spPr>
          <p:txBody>
            <a:bodyPr/>
            <a:lstStyle/>
            <a:p>
              <a:pPr defTabSz="914400"/>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）采编人员采集现场视频并通过转码传输设备将内容通过“平台”发布给终端用户观看；</a:t>
              </a:r>
            </a:p>
            <a:p>
              <a:pPr defTabSz="914400"/>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）用户可通过终端观看视频；</a:t>
              </a:r>
            </a:p>
          </p:txBody>
        </p:sp>
        <p:sp>
          <p:nvSpPr>
            <p:cNvPr id="50" name="直接连接符 93"/>
            <p:cNvSpPr>
              <a:spLocks noChangeShapeType="1"/>
            </p:cNvSpPr>
            <p:nvPr/>
          </p:nvSpPr>
          <p:spPr bwMode="auto">
            <a:xfrm flipH="1">
              <a:off x="3596975" y="1555026"/>
              <a:ext cx="2431404" cy="10613"/>
            </a:xfrm>
            <a:prstGeom prst="line">
              <a:avLst/>
            </a:prstGeom>
            <a:noFill/>
            <a:ln w="6350" cap="flat" cmpd="sng">
              <a:solidFill>
                <a:srgbClr val="FF7300"/>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grpSp>
      <p:grpSp>
        <p:nvGrpSpPr>
          <p:cNvPr id="52" name="组合 51"/>
          <p:cNvGrpSpPr/>
          <p:nvPr/>
        </p:nvGrpSpPr>
        <p:grpSpPr>
          <a:xfrm>
            <a:off x="6226495" y="2157984"/>
            <a:ext cx="2808488" cy="1291372"/>
            <a:chOff x="6226495" y="1162906"/>
            <a:chExt cx="2808488" cy="1291372"/>
          </a:xfrm>
        </p:grpSpPr>
        <p:grpSp>
          <p:nvGrpSpPr>
            <p:cNvPr id="18" name="Group 34"/>
            <p:cNvGrpSpPr>
              <a:grpSpLocks/>
            </p:cNvGrpSpPr>
            <p:nvPr/>
          </p:nvGrpSpPr>
          <p:grpSpPr bwMode="auto">
            <a:xfrm>
              <a:off x="6226495" y="1162906"/>
              <a:ext cx="2808488" cy="1291372"/>
              <a:chOff x="0" y="-30484"/>
              <a:chExt cx="2808625" cy="1292696"/>
            </a:xfrm>
          </p:grpSpPr>
          <p:sp>
            <p:nvSpPr>
              <p:cNvPr id="19" name="椭圆 76"/>
              <p:cNvSpPr>
                <a:spLocks noChangeArrowheads="1"/>
              </p:cNvSpPr>
              <p:nvPr/>
            </p:nvSpPr>
            <p:spPr bwMode="auto">
              <a:xfrm>
                <a:off x="0" y="120484"/>
                <a:ext cx="496912" cy="497396"/>
              </a:xfrm>
              <a:prstGeom prst="ellipse">
                <a:avLst/>
              </a:prstGeom>
              <a:solidFill>
                <a:srgbClr val="FF7300"/>
              </a:solidFill>
              <a:ln>
                <a:noFill/>
              </a:ln>
              <a:extLst/>
            </p:spPr>
            <p:txBody>
              <a:bodyPr/>
              <a:lstStyle/>
              <a:p>
                <a:pPr defTabSz="914400"/>
                <a:endParaRPr lang="zh-CN" altLang="zh-CN" sz="2000">
                  <a:latin typeface="微软雅黑" pitchFamily="34" charset="-122"/>
                  <a:ea typeface="微软雅黑" pitchFamily="34" charset="-122"/>
                  <a:sym typeface="Calibri" pitchFamily="34" charset="0"/>
                </a:endParaRPr>
              </a:p>
            </p:txBody>
          </p:sp>
          <p:sp>
            <p:nvSpPr>
              <p:cNvPr id="21" name="TextBox 114"/>
              <p:cNvSpPr>
                <a:spLocks noChangeArrowheads="1"/>
              </p:cNvSpPr>
              <p:nvPr/>
            </p:nvSpPr>
            <p:spPr bwMode="auto">
              <a:xfrm flipH="1">
                <a:off x="965247" y="-30484"/>
                <a:ext cx="1559001" cy="400520"/>
              </a:xfrm>
              <a:prstGeom prst="rect">
                <a:avLst/>
              </a:prstGeom>
              <a:noFill/>
              <a:ln>
                <a:noFill/>
              </a:ln>
              <a:extLst/>
            </p:spPr>
            <p:txBody>
              <a:bodyPr/>
              <a:lstStyle/>
              <a:p>
                <a:pPr algn="ctr" defTabSz="914400"/>
                <a:r>
                  <a:rPr lang="zh-CN" altLang="en-US" dirty="0">
                    <a:latin typeface="微软雅黑" pitchFamily="34" charset="-122"/>
                    <a:ea typeface="微软雅黑" pitchFamily="34" charset="-122"/>
                  </a:rPr>
                  <a:t>社交互动</a:t>
                </a:r>
              </a:p>
            </p:txBody>
          </p:sp>
          <p:sp>
            <p:nvSpPr>
              <p:cNvPr id="22" name="TextBox 115"/>
              <p:cNvSpPr>
                <a:spLocks noChangeArrowheads="1"/>
              </p:cNvSpPr>
              <p:nvPr/>
            </p:nvSpPr>
            <p:spPr bwMode="auto">
              <a:xfrm flipH="1">
                <a:off x="412117" y="430363"/>
                <a:ext cx="2396508" cy="831849"/>
              </a:xfrm>
              <a:prstGeom prst="rect">
                <a:avLst/>
              </a:prstGeom>
              <a:noFill/>
              <a:ln>
                <a:noFill/>
              </a:ln>
              <a:extLst/>
            </p:spPr>
            <p:txBody>
              <a:bodyPr/>
              <a:lstStyle/>
              <a:p>
                <a:pPr defTabSz="914400"/>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）用户观看视频同时可使用弹幕功能；</a:t>
                </a:r>
              </a:p>
              <a:p>
                <a:pPr defTabSz="914400"/>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）用户可发表评论；</a:t>
                </a:r>
              </a:p>
              <a:p>
                <a:pPr defTabSz="914400"/>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3</a:t>
                </a:r>
                <a:r>
                  <a:rPr lang="zh-CN" altLang="en-US" sz="1200" dirty="0">
                    <a:latin typeface="微软雅黑" pitchFamily="34" charset="-122"/>
                    <a:ea typeface="微软雅黑" pitchFamily="34" charset="-122"/>
                  </a:rPr>
                  <a:t>）可点赞、评分</a:t>
                </a:r>
              </a:p>
            </p:txBody>
          </p:sp>
        </p:grpSp>
        <p:sp>
          <p:nvSpPr>
            <p:cNvPr id="51" name="直接连接符 93"/>
            <p:cNvSpPr>
              <a:spLocks noChangeShapeType="1"/>
            </p:cNvSpPr>
            <p:nvPr/>
          </p:nvSpPr>
          <p:spPr bwMode="auto">
            <a:xfrm flipH="1">
              <a:off x="6511204" y="1555610"/>
              <a:ext cx="2431404" cy="10613"/>
            </a:xfrm>
            <a:prstGeom prst="line">
              <a:avLst/>
            </a:prstGeom>
            <a:noFill/>
            <a:ln w="6350" cap="flat" cmpd="sng">
              <a:solidFill>
                <a:srgbClr val="FF7300"/>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grpSp>
      <p:sp>
        <p:nvSpPr>
          <p:cNvPr id="54" name="直接连接符 100"/>
          <p:cNvSpPr>
            <a:spLocks noChangeShapeType="1"/>
          </p:cNvSpPr>
          <p:nvPr/>
        </p:nvSpPr>
        <p:spPr bwMode="auto">
          <a:xfrm flipH="1">
            <a:off x="1684376" y="6211548"/>
            <a:ext cx="2559050" cy="0"/>
          </a:xfrm>
          <a:prstGeom prst="line">
            <a:avLst/>
          </a:prstGeom>
          <a:noFill/>
          <a:ln w="6350" cap="flat" cmpd="sng">
            <a:solidFill>
              <a:schemeClr val="accent3">
                <a:lumMod val="75000"/>
              </a:schemeClr>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55" name="TextBox 54"/>
          <p:cNvSpPr txBox="1"/>
          <p:nvPr/>
        </p:nvSpPr>
        <p:spPr>
          <a:xfrm>
            <a:off x="313897" y="644952"/>
            <a:ext cx="8482605" cy="1200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dirty="0" smtClean="0">
                <a:solidFill>
                  <a:srgbClr val="000000"/>
                </a:solidFill>
                <a:latin typeface="微软雅黑" pitchFamily="34" charset="-122"/>
                <a:ea typeface="微软雅黑" pitchFamily="34" charset="-122"/>
              </a:rPr>
              <a:t>企业内部宣传工作是做好企业领导工作的基本方法和重要手段，是企业内部最好的沟通桥梁。随着移动互联网技术的不断创新，企业宣传已不仅仅依赖传统的纸媒和广播而需要更先进的技术更丰富的手段已达到更直观的效果，成为企业与员工最好的沟通桥梁。</a:t>
            </a:r>
            <a:endParaRPr lang="en-US" altLang="zh-CN" dirty="0">
              <a:solidFill>
                <a:srgbClr val="000000"/>
              </a:solidFill>
              <a:latin typeface="微软雅黑" pitchFamily="34" charset="-122"/>
              <a:ea typeface="微软雅黑" pitchFamily="34" charset="-122"/>
            </a:endParaRPr>
          </a:p>
        </p:txBody>
      </p:sp>
      <p:grpSp>
        <p:nvGrpSpPr>
          <p:cNvPr id="56" name="Group 34"/>
          <p:cNvGrpSpPr>
            <a:grpSpLocks/>
          </p:cNvGrpSpPr>
          <p:nvPr/>
        </p:nvGrpSpPr>
        <p:grpSpPr bwMode="auto">
          <a:xfrm>
            <a:off x="55674" y="3532000"/>
            <a:ext cx="3024188" cy="1476038"/>
            <a:chOff x="0" y="-30484"/>
            <a:chExt cx="3024336" cy="1477551"/>
          </a:xfrm>
        </p:grpSpPr>
        <p:sp>
          <p:nvSpPr>
            <p:cNvPr id="57" name="椭圆 76"/>
            <p:cNvSpPr>
              <a:spLocks noChangeArrowheads="1"/>
            </p:cNvSpPr>
            <p:nvPr/>
          </p:nvSpPr>
          <p:spPr bwMode="auto">
            <a:xfrm>
              <a:off x="0" y="120484"/>
              <a:ext cx="496912" cy="497396"/>
            </a:xfrm>
            <a:prstGeom prst="ellipse">
              <a:avLst/>
            </a:prstGeom>
            <a:solidFill>
              <a:schemeClr val="accent1">
                <a:lumMod val="75000"/>
              </a:schemeClr>
            </a:solidFill>
            <a:ln>
              <a:noFill/>
            </a:ln>
            <a:extLst/>
          </p:spPr>
          <p:txBody>
            <a:bodyPr/>
            <a:lstStyle/>
            <a:p>
              <a:pPr defTabSz="914400" fontAlgn="auto">
                <a:spcBef>
                  <a:spcPts val="0"/>
                </a:spcBef>
                <a:spcAft>
                  <a:spcPts val="0"/>
                </a:spcAft>
                <a:defRPr/>
              </a:pPr>
              <a:endParaRPr kumimoji="0" lang="zh-CN" altLang="zh-CN" sz="2000" kern="0">
                <a:solidFill>
                  <a:sysClr val="windowText" lastClr="000000"/>
                </a:solidFill>
                <a:latin typeface="微软雅黑" pitchFamily="34" charset="-122"/>
                <a:ea typeface="微软雅黑" pitchFamily="34" charset="-122"/>
                <a:sym typeface="Calibri" pitchFamily="34" charset="0"/>
              </a:endParaRPr>
            </a:p>
          </p:txBody>
        </p:sp>
        <p:sp>
          <p:nvSpPr>
            <p:cNvPr id="58" name="直接连接符 104"/>
            <p:cNvSpPr>
              <a:spLocks noChangeShapeType="1"/>
            </p:cNvSpPr>
            <p:nvPr/>
          </p:nvSpPr>
          <p:spPr bwMode="auto">
            <a:xfrm flipH="1">
              <a:off x="458810" y="368388"/>
              <a:ext cx="2565526" cy="3178"/>
            </a:xfrm>
            <a:prstGeom prst="line">
              <a:avLst/>
            </a:prstGeom>
            <a:noFill/>
            <a:ln w="6350" cap="flat" cmpd="sng">
              <a:solidFill>
                <a:schemeClr val="accent1">
                  <a:lumMod val="75000"/>
                </a:schemeClr>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59" name="TextBox 114"/>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4400" fontAlgn="auto">
                <a:spcBef>
                  <a:spcPts val="0"/>
                </a:spcBef>
                <a:spcAft>
                  <a:spcPts val="0"/>
                </a:spcAft>
                <a:defRPr/>
              </a:pPr>
              <a:r>
                <a:rPr lang="zh-CN" altLang="en-US" dirty="0" smtClean="0">
                  <a:latin typeface="微软雅黑" pitchFamily="34" charset="-122"/>
                  <a:ea typeface="微软雅黑" pitchFamily="34" charset="-122"/>
                </a:rPr>
                <a:t>企业宣传</a:t>
              </a:r>
              <a:endParaRPr kumimoji="0" lang="zh-CN" altLang="en-US" kern="0" dirty="0">
                <a:solidFill>
                  <a:sysClr val="windowText" lastClr="000000"/>
                </a:solidFill>
                <a:latin typeface="微软雅黑" pitchFamily="34" charset="-122"/>
                <a:ea typeface="微软雅黑" pitchFamily="34" charset="-122"/>
              </a:endParaRPr>
            </a:p>
          </p:txBody>
        </p:sp>
        <p:sp>
          <p:nvSpPr>
            <p:cNvPr id="60" name="TextBox 115"/>
            <p:cNvSpPr>
              <a:spLocks noChangeArrowheads="1"/>
            </p:cNvSpPr>
            <p:nvPr/>
          </p:nvSpPr>
          <p:spPr bwMode="auto">
            <a:xfrm flipH="1">
              <a:off x="452460" y="430363"/>
              <a:ext cx="2571876" cy="1016704"/>
            </a:xfrm>
            <a:prstGeom prst="rect">
              <a:avLst/>
            </a:prstGeom>
            <a:noFill/>
            <a:ln>
              <a:noFill/>
            </a:ln>
            <a:extLst/>
          </p:spPr>
          <p:txBody>
            <a:bodyPr>
              <a:spAutoFit/>
            </a:bodyPr>
            <a:lstStyle/>
            <a:p>
              <a:pPr algn="l" rtl="0" latinLnBrk="1" hangingPunct="0"/>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行业用户新闻、文化宣传等视频定时播放</a:t>
              </a:r>
              <a:r>
                <a:rPr lang="zh-CN" altLang="en-US" sz="1200" dirty="0" smtClean="0">
                  <a:solidFill>
                    <a:srgbClr val="000000"/>
                  </a:solidFill>
                  <a:latin typeface="微软雅黑" pitchFamily="34" charset="-122"/>
                  <a:ea typeface="微软雅黑" pitchFamily="34" charset="-122"/>
                </a:rPr>
                <a:t>；</a:t>
              </a:r>
              <a:endParaRPr lang="en-US" altLang="zh-CN" sz="1200" dirty="0" smtClean="0">
                <a:solidFill>
                  <a:srgbClr val="000000"/>
                </a:solidFill>
                <a:latin typeface="微软雅黑" pitchFamily="34" charset="-122"/>
                <a:ea typeface="微软雅黑" pitchFamily="34" charset="-122"/>
              </a:endParaRPr>
            </a:p>
            <a:p>
              <a:pPr algn="l" rtl="0" latinLnBrk="1" hangingPunct="0"/>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短片宣传展播、在线教学，视频指导等</a:t>
              </a:r>
              <a:endParaRPr lang="en-US" altLang="zh-CN" sz="1200" dirty="0">
                <a:latin typeface="微软雅黑" pitchFamily="34" charset="-122"/>
                <a:ea typeface="微软雅黑" pitchFamily="34" charset="-122"/>
              </a:endParaRPr>
            </a:p>
            <a:p>
              <a:pPr algn="l" rtl="0" latinLnBrk="1" hangingPunct="0"/>
              <a:endParaRPr lang="en-US" altLang="zh-CN" sz="1200" dirty="0">
                <a:solidFill>
                  <a:srgbClr val="000000"/>
                </a:solidFill>
                <a:latin typeface="微软雅黑" pitchFamily="34" charset="-122"/>
                <a:ea typeface="微软雅黑" pitchFamily="34" charset="-122"/>
              </a:endParaRPr>
            </a:p>
          </p:txBody>
        </p:sp>
      </p:grpSp>
      <p:grpSp>
        <p:nvGrpSpPr>
          <p:cNvPr id="61" name="Group 34"/>
          <p:cNvGrpSpPr>
            <a:grpSpLocks/>
          </p:cNvGrpSpPr>
          <p:nvPr/>
        </p:nvGrpSpPr>
        <p:grpSpPr bwMode="auto">
          <a:xfrm>
            <a:off x="3208526" y="3539316"/>
            <a:ext cx="3024188" cy="922040"/>
            <a:chOff x="0" y="-30484"/>
            <a:chExt cx="3024336" cy="922985"/>
          </a:xfrm>
        </p:grpSpPr>
        <p:sp>
          <p:nvSpPr>
            <p:cNvPr id="62" name="椭圆 76"/>
            <p:cNvSpPr>
              <a:spLocks noChangeArrowheads="1"/>
            </p:cNvSpPr>
            <p:nvPr/>
          </p:nvSpPr>
          <p:spPr bwMode="auto">
            <a:xfrm>
              <a:off x="0" y="120484"/>
              <a:ext cx="496912" cy="497396"/>
            </a:xfrm>
            <a:prstGeom prst="ellipse">
              <a:avLst/>
            </a:prstGeom>
            <a:solidFill>
              <a:schemeClr val="accent1">
                <a:lumMod val="75000"/>
              </a:schemeClr>
            </a:solidFill>
            <a:ln>
              <a:noFill/>
            </a:ln>
            <a:extLst/>
          </p:spPr>
          <p:txBody>
            <a:bodyPr/>
            <a:lstStyle/>
            <a:p>
              <a:pPr defTabSz="914400" fontAlgn="auto">
                <a:spcBef>
                  <a:spcPts val="0"/>
                </a:spcBef>
                <a:spcAft>
                  <a:spcPts val="0"/>
                </a:spcAft>
                <a:defRPr/>
              </a:pPr>
              <a:endParaRPr kumimoji="0" lang="zh-CN" altLang="zh-CN" sz="2000" kern="0">
                <a:solidFill>
                  <a:sysClr val="windowText" lastClr="000000"/>
                </a:solidFill>
                <a:latin typeface="微软雅黑" pitchFamily="34" charset="-122"/>
                <a:ea typeface="微软雅黑" pitchFamily="34" charset="-122"/>
                <a:sym typeface="Calibri" pitchFamily="34" charset="0"/>
              </a:endParaRPr>
            </a:p>
          </p:txBody>
        </p:sp>
        <p:sp>
          <p:nvSpPr>
            <p:cNvPr id="63" name="直接连接符 104"/>
            <p:cNvSpPr>
              <a:spLocks noChangeShapeType="1"/>
            </p:cNvSpPr>
            <p:nvPr/>
          </p:nvSpPr>
          <p:spPr bwMode="auto">
            <a:xfrm flipH="1">
              <a:off x="458810" y="368388"/>
              <a:ext cx="2361181" cy="3178"/>
            </a:xfrm>
            <a:prstGeom prst="line">
              <a:avLst/>
            </a:prstGeom>
            <a:noFill/>
            <a:ln w="6350" cap="flat" cmpd="sng">
              <a:solidFill>
                <a:schemeClr val="accent1">
                  <a:lumMod val="75000"/>
                </a:schemeClr>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64" name="TextBox 114"/>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4400" fontAlgn="auto">
                <a:spcBef>
                  <a:spcPts val="0"/>
                </a:spcBef>
                <a:spcAft>
                  <a:spcPts val="0"/>
                </a:spcAft>
                <a:defRPr/>
              </a:pPr>
              <a:r>
                <a:rPr kumimoji="0" lang="zh-CN" altLang="en-US" kern="0" dirty="0" smtClean="0">
                  <a:solidFill>
                    <a:sysClr val="windowText" lastClr="000000"/>
                  </a:solidFill>
                  <a:latin typeface="微软雅黑" pitchFamily="34" charset="-122"/>
                  <a:ea typeface="微软雅黑" pitchFamily="34" charset="-122"/>
                </a:rPr>
                <a:t>信息广告</a:t>
              </a:r>
              <a:endParaRPr kumimoji="0" lang="zh-CN" altLang="en-US" kern="0" dirty="0">
                <a:solidFill>
                  <a:sysClr val="windowText" lastClr="000000"/>
                </a:solidFill>
                <a:latin typeface="微软雅黑" pitchFamily="34" charset="-122"/>
                <a:ea typeface="微软雅黑" pitchFamily="34" charset="-122"/>
              </a:endParaRPr>
            </a:p>
          </p:txBody>
        </p:sp>
        <p:sp>
          <p:nvSpPr>
            <p:cNvPr id="65" name="TextBox 115"/>
            <p:cNvSpPr>
              <a:spLocks noChangeArrowheads="1"/>
            </p:cNvSpPr>
            <p:nvPr/>
          </p:nvSpPr>
          <p:spPr bwMode="auto">
            <a:xfrm flipH="1">
              <a:off x="452460" y="430363"/>
              <a:ext cx="2571876" cy="462138"/>
            </a:xfrm>
            <a:prstGeom prst="rect">
              <a:avLst/>
            </a:prstGeom>
            <a:noFill/>
            <a:ln>
              <a:noFill/>
            </a:ln>
            <a:extLst/>
          </p:spPr>
          <p:txBody>
            <a:bodyPr>
              <a:spAutoFit/>
            </a:bodyPr>
            <a:lstStyle/>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资讯、滚动条广播等； </a:t>
              </a:r>
              <a:r>
                <a:rPr lang="zh-CN" altLang="en-US"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开机时</a:t>
              </a:r>
              <a:r>
                <a:rPr lang="zh-CN" altLang="en-US" sz="1200" dirty="0" smtClean="0">
                  <a:solidFill>
                    <a:srgbClr val="000000"/>
                  </a:solidFill>
                  <a:latin typeface="微软雅黑" pitchFamily="34" charset="-122"/>
                  <a:ea typeface="微软雅黑" pitchFamily="34" charset="-122"/>
                </a:rPr>
                <a:t>播放企业</a:t>
              </a:r>
              <a:r>
                <a:rPr lang="zh-CN" altLang="en-US" sz="1200" dirty="0">
                  <a:solidFill>
                    <a:srgbClr val="000000"/>
                  </a:solidFill>
                  <a:latin typeface="微软雅黑" pitchFamily="34" charset="-122"/>
                  <a:ea typeface="微软雅黑" pitchFamily="34" charset="-122"/>
                </a:rPr>
                <a:t>广告</a:t>
              </a:r>
              <a:r>
                <a:rPr lang="zh-CN" altLang="en-US"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grpSp>
      <p:grpSp>
        <p:nvGrpSpPr>
          <p:cNvPr id="66" name="Group 34"/>
          <p:cNvGrpSpPr>
            <a:grpSpLocks/>
          </p:cNvGrpSpPr>
          <p:nvPr/>
        </p:nvGrpSpPr>
        <p:grpSpPr bwMode="auto">
          <a:xfrm>
            <a:off x="6203664" y="3525461"/>
            <a:ext cx="3024188" cy="1106706"/>
            <a:chOff x="0" y="-30484"/>
            <a:chExt cx="3024336" cy="1107840"/>
          </a:xfrm>
        </p:grpSpPr>
        <p:sp>
          <p:nvSpPr>
            <p:cNvPr id="67" name="椭圆 76"/>
            <p:cNvSpPr>
              <a:spLocks noChangeArrowheads="1"/>
            </p:cNvSpPr>
            <p:nvPr/>
          </p:nvSpPr>
          <p:spPr bwMode="auto">
            <a:xfrm>
              <a:off x="0" y="120484"/>
              <a:ext cx="496912" cy="497396"/>
            </a:xfrm>
            <a:prstGeom prst="ellipse">
              <a:avLst/>
            </a:prstGeom>
            <a:solidFill>
              <a:schemeClr val="accent1">
                <a:lumMod val="75000"/>
              </a:schemeClr>
            </a:solidFill>
            <a:ln>
              <a:noFill/>
            </a:ln>
            <a:extLst/>
          </p:spPr>
          <p:txBody>
            <a:bodyPr/>
            <a:lstStyle/>
            <a:p>
              <a:pPr defTabSz="914400" fontAlgn="auto">
                <a:spcBef>
                  <a:spcPts val="0"/>
                </a:spcBef>
                <a:spcAft>
                  <a:spcPts val="0"/>
                </a:spcAft>
                <a:defRPr/>
              </a:pPr>
              <a:endParaRPr kumimoji="0" lang="zh-CN" altLang="zh-CN" sz="2000" kern="0">
                <a:solidFill>
                  <a:sysClr val="windowText" lastClr="000000"/>
                </a:solidFill>
                <a:latin typeface="微软雅黑" pitchFamily="34" charset="-122"/>
                <a:ea typeface="微软雅黑" pitchFamily="34" charset="-122"/>
                <a:sym typeface="Calibri" pitchFamily="34" charset="0"/>
              </a:endParaRPr>
            </a:p>
          </p:txBody>
        </p:sp>
        <p:sp>
          <p:nvSpPr>
            <p:cNvPr id="68" name="直接连接符 104"/>
            <p:cNvSpPr>
              <a:spLocks noChangeShapeType="1"/>
            </p:cNvSpPr>
            <p:nvPr/>
          </p:nvSpPr>
          <p:spPr bwMode="auto">
            <a:xfrm flipH="1" flipV="1">
              <a:off x="458810" y="371567"/>
              <a:ext cx="2280268" cy="10691"/>
            </a:xfrm>
            <a:prstGeom prst="line">
              <a:avLst/>
            </a:prstGeom>
            <a:noFill/>
            <a:ln w="6350" cap="flat" cmpd="sng">
              <a:solidFill>
                <a:schemeClr val="accent1">
                  <a:lumMod val="75000"/>
                </a:schemeClr>
              </a:solidFill>
              <a:prstDash val="sysDot"/>
              <a:miter lim="800000"/>
              <a:headEnd type="oval" w="med" len="med"/>
              <a:tailEnd/>
            </a:ln>
            <a:extLst/>
          </p:spPr>
          <p:txBody>
            <a:bodyPr/>
            <a:lstStyle/>
            <a:p>
              <a:pPr defTabSz="914400" fontAlgn="auto">
                <a:spcBef>
                  <a:spcPts val="0"/>
                </a:spcBef>
                <a:spcAft>
                  <a:spcPts val="0"/>
                </a:spcAft>
                <a:defRPr/>
              </a:pPr>
              <a:endParaRPr kumimoji="0" lang="zh-CN" altLang="en-US" kern="0">
                <a:solidFill>
                  <a:sysClr val="windowText" lastClr="000000"/>
                </a:solidFill>
                <a:latin typeface="微软雅黑" pitchFamily="34" charset="-122"/>
                <a:ea typeface="微软雅黑" pitchFamily="34" charset="-122"/>
              </a:endParaRPr>
            </a:p>
          </p:txBody>
        </p:sp>
        <p:sp>
          <p:nvSpPr>
            <p:cNvPr id="69" name="TextBox 114"/>
            <p:cNvSpPr>
              <a:spLocks noChangeArrowheads="1"/>
            </p:cNvSpPr>
            <p:nvPr/>
          </p:nvSpPr>
          <p:spPr bwMode="auto">
            <a:xfrm flipH="1">
              <a:off x="965247" y="-30484"/>
              <a:ext cx="1559001" cy="369711"/>
            </a:xfrm>
            <a:prstGeom prst="rect">
              <a:avLst/>
            </a:prstGeom>
            <a:noFill/>
            <a:ln>
              <a:noFill/>
            </a:ln>
            <a:extLst/>
          </p:spPr>
          <p:txBody>
            <a:bodyPr>
              <a:spAutoFit/>
            </a:bodyPr>
            <a:lstStyle/>
            <a:p>
              <a:pPr algn="ctr" defTabSz="914400" fontAlgn="auto">
                <a:spcBef>
                  <a:spcPts val="0"/>
                </a:spcBef>
                <a:spcAft>
                  <a:spcPts val="0"/>
                </a:spcAft>
                <a:defRPr/>
              </a:pPr>
              <a:r>
                <a:rPr kumimoji="0" lang="zh-CN" altLang="en-US" kern="0" dirty="0" smtClean="0">
                  <a:solidFill>
                    <a:sysClr val="windowText" lastClr="000000"/>
                  </a:solidFill>
                  <a:latin typeface="微软雅黑" pitchFamily="34" charset="-122"/>
                  <a:ea typeface="微软雅黑" pitchFamily="34" charset="-122"/>
                </a:rPr>
                <a:t>屏幕定制</a:t>
              </a:r>
              <a:endParaRPr kumimoji="0" lang="zh-CN" altLang="en-US" kern="0" dirty="0">
                <a:solidFill>
                  <a:sysClr val="windowText" lastClr="000000"/>
                </a:solidFill>
                <a:latin typeface="微软雅黑" pitchFamily="34" charset="-122"/>
                <a:ea typeface="微软雅黑" pitchFamily="34" charset="-122"/>
              </a:endParaRPr>
            </a:p>
          </p:txBody>
        </p:sp>
        <p:sp>
          <p:nvSpPr>
            <p:cNvPr id="70" name="TextBox 115"/>
            <p:cNvSpPr>
              <a:spLocks noChangeArrowheads="1"/>
            </p:cNvSpPr>
            <p:nvPr/>
          </p:nvSpPr>
          <p:spPr bwMode="auto">
            <a:xfrm flipH="1">
              <a:off x="452460" y="430363"/>
              <a:ext cx="2571876" cy="646993"/>
            </a:xfrm>
            <a:prstGeom prst="rect">
              <a:avLst/>
            </a:prstGeom>
            <a:noFill/>
            <a:ln>
              <a:noFill/>
            </a:ln>
            <a:extLst/>
          </p:spPr>
          <p:txBody>
            <a:bodyPr>
              <a:spAutoFit/>
            </a:bodyPr>
            <a:lstStyle/>
            <a:p>
              <a:pPr algn="l" rtl="0" latinLnBrk="1" hangingPunct="0"/>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企业</a:t>
              </a:r>
              <a:r>
                <a:rPr lang="en-US" altLang="zh-CN" sz="1200" dirty="0">
                  <a:solidFill>
                    <a:srgbClr val="000000"/>
                  </a:solidFill>
                  <a:latin typeface="微软雅黑" pitchFamily="34" charset="-122"/>
                  <a:ea typeface="微软雅黑" pitchFamily="34" charset="-122"/>
                </a:rPr>
                <a:t>LOGO</a:t>
              </a:r>
              <a:r>
                <a:rPr lang="zh-CN" altLang="en-US" sz="1200" dirty="0">
                  <a:solidFill>
                    <a:srgbClr val="000000"/>
                  </a:solidFill>
                  <a:latin typeface="微软雅黑" pitchFamily="34" charset="-122"/>
                  <a:ea typeface="微软雅黑" pitchFamily="34" charset="-122"/>
                </a:rPr>
                <a:t>、宣传背景、指定推荐位、开机前导页、专栏专区等；</a:t>
              </a:r>
              <a:endParaRPr lang="en-US" altLang="zh-CN" sz="1200"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6786871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121024" y="1390314"/>
            <a:ext cx="3993776" cy="5400000"/>
          </a:xfrm>
          <a:prstGeom prst="roundRect">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4" name="TextBox 3"/>
          <p:cNvSpPr txBox="1"/>
          <p:nvPr/>
        </p:nvSpPr>
        <p:spPr>
          <a:xfrm>
            <a:off x="313897" y="604611"/>
            <a:ext cx="8624366"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dirty="0" smtClean="0">
                <a:solidFill>
                  <a:srgbClr val="000000"/>
                </a:solidFill>
                <a:latin typeface="微软雅黑" pitchFamily="34" charset="-122"/>
                <a:ea typeface="微软雅黑" pitchFamily="34" charset="-122"/>
              </a:rPr>
              <a:t>卓望流</a:t>
            </a:r>
            <a:r>
              <a:rPr lang="zh-CN" altLang="en-US" dirty="0">
                <a:solidFill>
                  <a:srgbClr val="000000"/>
                </a:solidFill>
                <a:latin typeface="微软雅黑" pitchFamily="34" charset="-122"/>
                <a:ea typeface="微软雅黑" pitchFamily="34" charset="-122"/>
              </a:rPr>
              <a:t>媒体</a:t>
            </a:r>
            <a:r>
              <a:rPr lang="zh-CN" altLang="en-US" dirty="0" smtClean="0">
                <a:solidFill>
                  <a:srgbClr val="000000"/>
                </a:solidFill>
                <a:latin typeface="微软雅黑" pitchFamily="34" charset="-122"/>
                <a:ea typeface="微软雅黑" pitchFamily="34" charset="-122"/>
              </a:rPr>
              <a:t>平台具备灵活接入，可靠转换，超容量支持，强悍转码，灵活上传发布，  远程控制内容</a:t>
            </a:r>
            <a:r>
              <a:rPr lang="zh-CN" altLang="en-US" dirty="0">
                <a:solidFill>
                  <a:srgbClr val="000000"/>
                </a:solidFill>
                <a:latin typeface="微软雅黑" pitchFamily="34" charset="-122"/>
                <a:ea typeface="微软雅黑" pitchFamily="34" charset="-122"/>
              </a:rPr>
              <a:t>、安全</a:t>
            </a:r>
            <a:r>
              <a:rPr lang="zh-CN" altLang="en-US" dirty="0" smtClean="0">
                <a:solidFill>
                  <a:srgbClr val="000000"/>
                </a:solidFill>
                <a:latin typeface="微软雅黑" pitchFamily="34" charset="-122"/>
                <a:ea typeface="微软雅黑" pitchFamily="34" charset="-122"/>
              </a:rPr>
              <a:t>传输、多终端覆盖、在线互动等优势</a:t>
            </a:r>
            <a:r>
              <a:rPr lang="zh-CN" altLang="en-US" dirty="0">
                <a:solidFill>
                  <a:srgbClr val="000000"/>
                </a:solidFill>
                <a:latin typeface="微软雅黑" pitchFamily="34" charset="-122"/>
                <a:ea typeface="微软雅黑" pitchFamily="34" charset="-122"/>
              </a:rPr>
              <a:t>，解决行业</a:t>
            </a:r>
            <a:r>
              <a:rPr lang="zh-CN" altLang="en-US" dirty="0" smtClean="0">
                <a:solidFill>
                  <a:srgbClr val="000000"/>
                </a:solidFill>
                <a:latin typeface="微软雅黑" pitchFamily="34" charset="-122"/>
                <a:ea typeface="微软雅黑" pitchFamily="34" charset="-122"/>
              </a:rPr>
              <a:t>用户的需求</a:t>
            </a:r>
            <a:r>
              <a:rPr lang="zh-CN" altLang="en-US" dirty="0">
                <a:solidFill>
                  <a:srgbClr val="000000"/>
                </a:solidFill>
                <a:latin typeface="微软雅黑" pitchFamily="34" charset="-122"/>
                <a:ea typeface="微软雅黑" pitchFamily="34" charset="-122"/>
              </a:rPr>
              <a:t>。</a:t>
            </a:r>
            <a:endParaRPr lang="en-US" altLang="zh-CN" dirty="0">
              <a:solidFill>
                <a:srgbClr val="000000"/>
              </a:solidFill>
              <a:latin typeface="微软雅黑" pitchFamily="34" charset="-122"/>
              <a:ea typeface="微软雅黑" pitchFamily="34" charset="-122"/>
            </a:endParaRPr>
          </a:p>
        </p:txBody>
      </p:sp>
      <p:sp>
        <p:nvSpPr>
          <p:cNvPr id="5" name="五边形 4"/>
          <p:cNvSpPr/>
          <p:nvPr/>
        </p:nvSpPr>
        <p:spPr>
          <a:xfrm>
            <a:off x="381132" y="1259734"/>
            <a:ext cx="3577695" cy="369330"/>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bg1">
                    <a:lumMod val="95000"/>
                  </a:schemeClr>
                </a:solidFill>
                <a:effectLst/>
                <a:uFillTx/>
                <a:latin typeface="微软雅黑" pitchFamily="34" charset="-122"/>
                <a:ea typeface="微软雅黑" pitchFamily="34" charset="-122"/>
                <a:sym typeface="Calibri"/>
              </a:rPr>
              <a:t>客户</a:t>
            </a:r>
          </a:p>
        </p:txBody>
      </p:sp>
      <p:sp>
        <p:nvSpPr>
          <p:cNvPr id="14" name="椭圆 13"/>
          <p:cNvSpPr/>
          <p:nvPr/>
        </p:nvSpPr>
        <p:spPr>
          <a:xfrm>
            <a:off x="2144648" y="6108907"/>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smtClean="0">
                <a:solidFill>
                  <a:schemeClr val="bg1"/>
                </a:solidFill>
                <a:latin typeface="微软雅黑" pitchFamily="34" charset="-122"/>
                <a:ea typeface="微软雅黑" pitchFamily="34" charset="-122"/>
              </a:rPr>
              <a:t>地产</a:t>
            </a:r>
            <a:endParaRPr lang="en-US" altLang="zh-CN" sz="1400" dirty="0" smtClean="0">
              <a:solidFill>
                <a:schemeClr val="bg1"/>
              </a:solidFill>
              <a:latin typeface="微软雅黑" pitchFamily="34" charset="-122"/>
              <a:ea typeface="微软雅黑" pitchFamily="34" charset="-122"/>
            </a:endParaRPr>
          </a:p>
          <a:p>
            <a:pPr marL="0" marR="0" indent="0" algn="ctr" defTabSz="544195" rtl="0" fontAlgn="auto" latinLnBrk="1" hangingPunct="0">
              <a:lnSpc>
                <a:spcPct val="100000"/>
              </a:lnSpc>
              <a:spcBef>
                <a:spcPts val="0"/>
              </a:spcBef>
              <a:spcAft>
                <a:spcPts val="0"/>
              </a:spcAft>
              <a:buClrTx/>
              <a:buSzTx/>
              <a:buFontTx/>
              <a:buNone/>
            </a:pPr>
            <a:r>
              <a:rPr lang="zh-CN" altLang="en-US" sz="1400" dirty="0" smtClean="0">
                <a:solidFill>
                  <a:schemeClr val="bg1"/>
                </a:solidFill>
                <a:latin typeface="微软雅黑" pitchFamily="34" charset="-122"/>
                <a:ea typeface="微软雅黑" pitchFamily="34" charset="-122"/>
              </a:rPr>
              <a:t>物业</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17" name="椭圆 16"/>
          <p:cNvSpPr/>
          <p:nvPr/>
        </p:nvSpPr>
        <p:spPr>
          <a:xfrm>
            <a:off x="1152690" y="6108907"/>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smtClean="0">
                <a:solidFill>
                  <a:schemeClr val="bg1"/>
                </a:solidFill>
                <a:latin typeface="微软雅黑" pitchFamily="34" charset="-122"/>
                <a:ea typeface="微软雅黑" pitchFamily="34" charset="-122"/>
              </a:rPr>
              <a:t>大型</a:t>
            </a:r>
            <a:endParaRPr lang="en-US" altLang="zh-CN" sz="1400" dirty="0" smtClean="0">
              <a:solidFill>
                <a:schemeClr val="bg1"/>
              </a:solidFill>
              <a:latin typeface="微软雅黑" pitchFamily="34" charset="-122"/>
              <a:ea typeface="微软雅黑" pitchFamily="34" charset="-122"/>
            </a:endParaRPr>
          </a:p>
          <a:p>
            <a:pPr marL="0" marR="0" indent="0" algn="ctr" defTabSz="544195" rtl="0" fontAlgn="auto" latinLnBrk="1" hangingPunct="0">
              <a:lnSpc>
                <a:spcPct val="100000"/>
              </a:lnSpc>
              <a:spcBef>
                <a:spcPts val="0"/>
              </a:spcBef>
              <a:spcAft>
                <a:spcPts val="0"/>
              </a:spcAft>
              <a:buClrTx/>
              <a:buSzTx/>
              <a:buFontTx/>
              <a:buNone/>
            </a:pPr>
            <a:r>
              <a:rPr lang="zh-CN" altLang="en-US" sz="1400" dirty="0" smtClean="0">
                <a:solidFill>
                  <a:schemeClr val="bg1"/>
                </a:solidFill>
                <a:latin typeface="微软雅黑" pitchFamily="34" charset="-122"/>
                <a:ea typeface="微软雅黑" pitchFamily="34" charset="-122"/>
              </a:rPr>
              <a:t>商超</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sp>
        <p:nvSpPr>
          <p:cNvPr id="18" name="椭圆 17"/>
          <p:cNvSpPr/>
          <p:nvPr/>
        </p:nvSpPr>
        <p:spPr>
          <a:xfrm>
            <a:off x="3136605" y="6108907"/>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sz="1400" dirty="0">
                <a:solidFill>
                  <a:schemeClr val="bg1"/>
                </a:solidFill>
                <a:latin typeface="微软雅黑" pitchFamily="34" charset="-122"/>
                <a:ea typeface="微软雅黑" pitchFamily="34" charset="-122"/>
              </a:rPr>
              <a:t>其他</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21" y="3233765"/>
            <a:ext cx="1524000" cy="1143000"/>
          </a:xfrm>
          <a:prstGeom prst="rect">
            <a:avLst/>
          </a:prstGeom>
        </p:spPr>
      </p:pic>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8309" t="29268" r="32795" b="16912"/>
          <a:stretch/>
        </p:blipFill>
        <p:spPr>
          <a:xfrm>
            <a:off x="2080422" y="1749966"/>
            <a:ext cx="1650966" cy="1131474"/>
          </a:xfrm>
          <a:prstGeom prst="rect">
            <a:avLst/>
          </a:prstGeom>
        </p:spPr>
      </p:pic>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l="33529" t="25728" r="23046" b="16004"/>
          <a:stretch/>
        </p:blipFill>
        <p:spPr>
          <a:xfrm>
            <a:off x="457721" y="1736640"/>
            <a:ext cx="1501680" cy="1144800"/>
          </a:xfrm>
          <a:prstGeom prst="rect">
            <a:avLst/>
          </a:prstGeom>
        </p:spPr>
      </p:pic>
      <p:pic>
        <p:nvPicPr>
          <p:cNvPr id="24" name="图片 23"/>
          <p:cNvPicPr>
            <a:picLocks noChangeAspect="1"/>
          </p:cNvPicPr>
          <p:nvPr/>
        </p:nvPicPr>
        <p:blipFill rotWithShape="1">
          <a:blip r:embed="rId5" cstate="print">
            <a:extLst>
              <a:ext uri="{28A0092B-C50C-407E-A947-70E740481C1C}">
                <a14:useLocalDpi xmlns:a14="http://schemas.microsoft.com/office/drawing/2010/main" val="0"/>
              </a:ext>
            </a:extLst>
          </a:blip>
          <a:srcRect l="17843"/>
          <a:stretch/>
        </p:blipFill>
        <p:spPr>
          <a:xfrm>
            <a:off x="2121436" y="3219992"/>
            <a:ext cx="1627704" cy="1097280"/>
          </a:xfrm>
          <a:prstGeom prst="rect">
            <a:avLst/>
          </a:prstGeom>
        </p:spPr>
      </p:pic>
      <p:sp>
        <p:nvSpPr>
          <p:cNvPr id="25" name="TextBox 24"/>
          <p:cNvSpPr txBox="1"/>
          <p:nvPr/>
        </p:nvSpPr>
        <p:spPr>
          <a:xfrm>
            <a:off x="895562" y="2898895"/>
            <a:ext cx="502700"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sz="1600" dirty="0">
                <a:solidFill>
                  <a:srgbClr val="000000"/>
                </a:solidFill>
                <a:latin typeface="微软雅黑" pitchFamily="34" charset="-122"/>
                <a:ea typeface="微软雅黑" pitchFamily="34" charset="-122"/>
              </a:rPr>
              <a:t>厂矿</a:t>
            </a:r>
            <a:endParaRPr kumimoji="0" lang="zh-CN" altLang="en-US" sz="16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27" name="TextBox 26"/>
          <p:cNvSpPr txBox="1"/>
          <p:nvPr/>
        </p:nvSpPr>
        <p:spPr>
          <a:xfrm>
            <a:off x="2553611" y="2881440"/>
            <a:ext cx="502700"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sz="1600" dirty="0" smtClean="0">
                <a:solidFill>
                  <a:srgbClr val="000000"/>
                </a:solidFill>
                <a:latin typeface="微软雅黑" pitchFamily="34" charset="-122"/>
                <a:ea typeface="微软雅黑" pitchFamily="34" charset="-122"/>
              </a:rPr>
              <a:t>酒店</a:t>
            </a:r>
            <a:endParaRPr kumimoji="0" lang="zh-CN" altLang="en-US" sz="16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28" name="TextBox 27"/>
          <p:cNvSpPr txBox="1"/>
          <p:nvPr/>
        </p:nvSpPr>
        <p:spPr>
          <a:xfrm>
            <a:off x="932842" y="4338665"/>
            <a:ext cx="502700"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6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rPr>
              <a:t>医院</a:t>
            </a:r>
          </a:p>
        </p:txBody>
      </p:sp>
      <p:sp>
        <p:nvSpPr>
          <p:cNvPr id="29" name="TextBox 28"/>
          <p:cNvSpPr txBox="1"/>
          <p:nvPr/>
        </p:nvSpPr>
        <p:spPr>
          <a:xfrm>
            <a:off x="2585355" y="4317272"/>
            <a:ext cx="502700"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6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rPr>
              <a:t>学校</a:t>
            </a:r>
          </a:p>
        </p:txBody>
      </p:sp>
      <p:sp>
        <p:nvSpPr>
          <p:cNvPr id="30" name="椭圆 29"/>
          <p:cNvSpPr/>
          <p:nvPr/>
        </p:nvSpPr>
        <p:spPr>
          <a:xfrm>
            <a:off x="160732" y="6108907"/>
            <a:ext cx="900000" cy="540000"/>
          </a:xfrm>
          <a:prstGeom prst="ellipse">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smtClean="0">
                <a:ln>
                  <a:noFill/>
                </a:ln>
                <a:solidFill>
                  <a:schemeClr val="bg1"/>
                </a:solidFill>
                <a:effectLst/>
                <a:uFillTx/>
                <a:latin typeface="微软雅黑" pitchFamily="34" charset="-122"/>
                <a:ea typeface="微软雅黑" pitchFamily="34" charset="-122"/>
                <a:sym typeface="Calibri"/>
              </a:rPr>
              <a:t>公共</a:t>
            </a:r>
            <a:endParaRPr kumimoji="0" lang="en-US" altLang="zh-CN" sz="1400" b="0" i="0" u="none" strike="noStrike" cap="none" spc="0" normalizeH="0" baseline="0" dirty="0" smtClean="0">
              <a:ln>
                <a:noFill/>
              </a:ln>
              <a:solidFill>
                <a:schemeClr val="bg1"/>
              </a:solidFill>
              <a:effectLst/>
              <a:uFillTx/>
              <a:latin typeface="微软雅黑" pitchFamily="34" charset="-122"/>
              <a:ea typeface="微软雅黑" pitchFamily="34" charset="-122"/>
              <a:sym typeface="Calibri"/>
            </a:endParaRPr>
          </a:p>
          <a:p>
            <a:pPr marL="0" marR="0" indent="0" algn="ctr" defTabSz="544195" rtl="0" fontAlgn="auto" latinLnBrk="1" hangingPunct="0">
              <a:lnSpc>
                <a:spcPct val="100000"/>
              </a:lnSpc>
              <a:spcBef>
                <a:spcPts val="0"/>
              </a:spcBef>
              <a:spcAft>
                <a:spcPts val="0"/>
              </a:spcAft>
              <a:buClrTx/>
              <a:buSzTx/>
              <a:buFontTx/>
              <a:buNone/>
            </a:pPr>
            <a:r>
              <a:rPr kumimoji="0" lang="zh-CN" altLang="en-US" sz="1400" b="0" i="0" u="none" strike="noStrike" cap="none" spc="0" normalizeH="0" baseline="0" dirty="0" smtClean="0">
                <a:ln>
                  <a:noFill/>
                </a:ln>
                <a:solidFill>
                  <a:schemeClr val="bg1"/>
                </a:solidFill>
                <a:effectLst/>
                <a:uFillTx/>
                <a:latin typeface="微软雅黑" pitchFamily="34" charset="-122"/>
                <a:ea typeface="微软雅黑" pitchFamily="34" charset="-122"/>
                <a:sym typeface="Calibri"/>
              </a:rPr>
              <a:t>交通</a:t>
            </a:r>
            <a:endParaRPr kumimoji="0" lang="zh-CN" altLang="en-US" sz="1400" b="0" i="0" u="none" strike="noStrike" cap="none" spc="0" normalizeH="0" baseline="0" dirty="0">
              <a:ln>
                <a:noFill/>
              </a:ln>
              <a:solidFill>
                <a:schemeClr val="bg1"/>
              </a:solidFill>
              <a:effectLst/>
              <a:uFillTx/>
              <a:latin typeface="微软雅黑" pitchFamily="34" charset="-122"/>
              <a:ea typeface="微软雅黑" pitchFamily="34" charset="-122"/>
              <a:sym typeface="Calibri"/>
            </a:endParaRPr>
          </a:p>
        </p:txBody>
      </p:sp>
      <p:pic>
        <p:nvPicPr>
          <p:cNvPr id="38" name="Picture 2" descr="E:\QQFiles\719026959\FileRecv\1(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4766" y="1630927"/>
            <a:ext cx="4433498" cy="2493844"/>
          </a:xfrm>
          <a:prstGeom prst="rect">
            <a:avLst/>
          </a:prstGeom>
          <a:noFill/>
          <a:extLst>
            <a:ext uri="{909E8E84-426E-40DD-AFC4-6F175D3DCCD1}">
              <a14:hiddenFill xmlns:a14="http://schemas.microsoft.com/office/drawing/2010/main">
                <a:solidFill>
                  <a:srgbClr val="FFFFFF"/>
                </a:solidFill>
              </a14:hiddenFill>
            </a:ext>
          </a:extLst>
        </p:spPr>
      </p:pic>
      <p:sp>
        <p:nvSpPr>
          <p:cNvPr id="41" name="Text Placeholder 5"/>
          <p:cNvSpPr>
            <a:spLocks noGrp="1"/>
          </p:cNvSpPr>
          <p:nvPr/>
        </p:nvSpPr>
        <p:spPr>
          <a:xfrm>
            <a:off x="7594513" y="4162399"/>
            <a:ext cx="1512000" cy="1440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chor="ctr">
            <a:noAutofit/>
          </a:bodyPr>
          <a:lstStyle>
            <a:lvl1pPr marL="342900" indent="-342900" algn="l" defTabSz="914400" rtl="0" eaLnBrk="1" latinLnBrk="0" hangingPunct="1">
              <a:lnSpc>
                <a:spcPct val="110000"/>
              </a:lnSpc>
              <a:spcBef>
                <a:spcPts val="0"/>
              </a:spcBef>
              <a:buFont typeface="Arial" pitchFamily="34" charset="0"/>
              <a:buNone/>
              <a:defRPr sz="11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spcBef>
                <a:spcPts val="0"/>
              </a:spcBef>
              <a:defRPr/>
            </a:pPr>
            <a:r>
              <a:rPr lang="zh-CN" altLang="en-US" sz="1600" dirty="0" smtClean="0">
                <a:solidFill>
                  <a:srgbClr val="0070C0"/>
                </a:solidFill>
                <a:latin typeface="微软雅黑" pitchFamily="34" charset="-122"/>
                <a:ea typeface="微软雅黑" pitchFamily="34" charset="-122"/>
                <a:cs typeface="+mn-ea"/>
                <a:sym typeface="+mn-lt"/>
              </a:rPr>
              <a:t>平台能力优势</a:t>
            </a:r>
            <a:r>
              <a:rPr lang="en-JM" sz="1600" dirty="0" smtClean="0">
                <a:solidFill>
                  <a:srgbClr val="0070C0"/>
                </a:solidFill>
                <a:latin typeface="微软雅黑" pitchFamily="34" charset="-122"/>
                <a:ea typeface="微软雅黑" pitchFamily="34" charset="-122"/>
                <a:cs typeface="+mn-ea"/>
                <a:sym typeface="+mn-lt"/>
              </a:rPr>
              <a:t> </a:t>
            </a:r>
            <a:endParaRPr lang="en-JM" sz="1600" dirty="0">
              <a:solidFill>
                <a:srgbClr val="0070C0"/>
              </a:solidFill>
              <a:latin typeface="微软雅黑" pitchFamily="34" charset="-122"/>
              <a:ea typeface="微软雅黑" pitchFamily="34" charset="-122"/>
              <a:cs typeface="+mn-ea"/>
              <a:sym typeface="+mn-lt"/>
            </a:endParaRPr>
          </a:p>
          <a:p>
            <a:pPr marL="57150" indent="0">
              <a:defRPr/>
            </a:pPr>
            <a:r>
              <a:rPr lang="zh-CN" altLang="en-US" sz="1200" dirty="0" smtClean="0">
                <a:solidFill>
                  <a:srgbClr val="000000"/>
                </a:solidFill>
                <a:latin typeface="微软雅黑" pitchFamily="34" charset="-122"/>
                <a:ea typeface="微软雅黑" pitchFamily="34" charset="-122"/>
              </a:rPr>
              <a:t>平台开放个性定制</a:t>
            </a:r>
            <a:endParaRPr lang="en-US" altLang="zh-CN" sz="1200" dirty="0" smtClean="0">
              <a:solidFill>
                <a:srgbClr val="000000"/>
              </a:solidFill>
              <a:latin typeface="微软雅黑" pitchFamily="34" charset="-122"/>
              <a:ea typeface="微软雅黑" pitchFamily="34" charset="-122"/>
            </a:endParaRPr>
          </a:p>
          <a:p>
            <a:pPr marL="57150" indent="0">
              <a:defRPr/>
            </a:pPr>
            <a:r>
              <a:rPr lang="zh-CN" altLang="en-US" sz="1200" dirty="0" smtClean="0">
                <a:solidFill>
                  <a:srgbClr val="000000"/>
                </a:solidFill>
                <a:latin typeface="微软雅黑" pitchFamily="34" charset="-122"/>
                <a:ea typeface="微软雅黑" pitchFamily="34" charset="-122"/>
                <a:cs typeface="+mn-ea"/>
                <a:sym typeface="+mn-lt"/>
              </a:rPr>
              <a:t>社交互动安全</a:t>
            </a:r>
            <a:endParaRPr lang="en-US" altLang="zh-CN" sz="1200" dirty="0" smtClean="0">
              <a:solidFill>
                <a:srgbClr val="000000"/>
              </a:solidFill>
              <a:latin typeface="微软雅黑" pitchFamily="34" charset="-122"/>
              <a:ea typeface="微软雅黑" pitchFamily="34" charset="-122"/>
              <a:cs typeface="+mn-ea"/>
              <a:sym typeface="+mn-lt"/>
            </a:endParaRPr>
          </a:p>
          <a:p>
            <a:pPr marL="57150" indent="0">
              <a:defRPr/>
            </a:pPr>
            <a:r>
              <a:rPr lang="zh-CN" altLang="en-US" sz="1200" dirty="0">
                <a:solidFill>
                  <a:srgbClr val="000000"/>
                </a:solidFill>
                <a:latin typeface="微软雅黑" pitchFamily="34" charset="-122"/>
                <a:ea typeface="微软雅黑" pitchFamily="34" charset="-122"/>
              </a:rPr>
              <a:t>内容</a:t>
            </a:r>
            <a:r>
              <a:rPr lang="zh-CN" altLang="en-US" sz="1200" dirty="0" smtClean="0">
                <a:solidFill>
                  <a:srgbClr val="000000"/>
                </a:solidFill>
                <a:latin typeface="微软雅黑" pitchFamily="34" charset="-122"/>
                <a:ea typeface="微软雅黑" pitchFamily="34" charset="-122"/>
              </a:rPr>
              <a:t>聚合分发</a:t>
            </a:r>
            <a:endParaRPr lang="en-US" altLang="zh-CN" sz="1200" dirty="0" smtClean="0">
              <a:solidFill>
                <a:srgbClr val="000000"/>
              </a:solidFill>
              <a:latin typeface="微软雅黑" pitchFamily="34" charset="-122"/>
              <a:ea typeface="微软雅黑" pitchFamily="34" charset="-122"/>
            </a:endParaRPr>
          </a:p>
          <a:p>
            <a:pPr marL="57150" indent="0">
              <a:defRPr/>
            </a:pPr>
            <a:r>
              <a:rPr lang="zh-CN" altLang="en-US" sz="1200" dirty="0">
                <a:solidFill>
                  <a:srgbClr val="000000"/>
                </a:solidFill>
                <a:latin typeface="微软雅黑" pitchFamily="34" charset="-122"/>
                <a:ea typeface="微软雅黑" pitchFamily="34" charset="-122"/>
                <a:cs typeface="+mn-ea"/>
                <a:sym typeface="+mn-lt"/>
              </a:rPr>
              <a:t>屏幕</a:t>
            </a:r>
            <a:r>
              <a:rPr lang="zh-CN" altLang="en-US" sz="1200" dirty="0" smtClean="0">
                <a:solidFill>
                  <a:srgbClr val="000000"/>
                </a:solidFill>
                <a:latin typeface="微软雅黑" pitchFamily="34" charset="-122"/>
                <a:ea typeface="微软雅黑" pitchFamily="34" charset="-122"/>
                <a:cs typeface="+mn-ea"/>
                <a:sym typeface="+mn-lt"/>
              </a:rPr>
              <a:t>广告多样</a:t>
            </a:r>
            <a:endParaRPr lang="en-US" altLang="zh-CN" sz="1200" dirty="0" smtClean="0">
              <a:solidFill>
                <a:srgbClr val="000000"/>
              </a:solidFill>
              <a:latin typeface="微软雅黑" pitchFamily="34" charset="-122"/>
              <a:ea typeface="微软雅黑" pitchFamily="34" charset="-122"/>
              <a:cs typeface="+mn-ea"/>
              <a:sym typeface="+mn-lt"/>
            </a:endParaRPr>
          </a:p>
          <a:p>
            <a:pPr marL="57150" indent="0">
              <a:defRPr/>
            </a:pPr>
            <a:r>
              <a:rPr lang="zh-CN" altLang="en-US" sz="1200" dirty="0" smtClean="0">
                <a:solidFill>
                  <a:srgbClr val="000000"/>
                </a:solidFill>
                <a:latin typeface="微软雅黑" pitchFamily="34" charset="-122"/>
                <a:ea typeface="微软雅黑" pitchFamily="34" charset="-122"/>
                <a:cs typeface="+mn-ea"/>
                <a:sym typeface="+mn-lt"/>
              </a:rPr>
              <a:t>屏幕编辑便捷</a:t>
            </a:r>
            <a:endParaRPr lang="en-JM" sz="1200" dirty="0">
              <a:latin typeface="微软雅黑" pitchFamily="34" charset="-122"/>
              <a:ea typeface="微软雅黑" pitchFamily="34" charset="-122"/>
              <a:cs typeface="+mn-ea"/>
              <a:sym typeface="+mn-lt"/>
            </a:endParaRPr>
          </a:p>
        </p:txBody>
      </p:sp>
      <p:sp>
        <p:nvSpPr>
          <p:cNvPr id="42" name="Text Placeholder 6"/>
          <p:cNvSpPr>
            <a:spLocks noGrp="1"/>
          </p:cNvSpPr>
          <p:nvPr/>
        </p:nvSpPr>
        <p:spPr>
          <a:xfrm>
            <a:off x="5996803" y="4165878"/>
            <a:ext cx="1512000" cy="1440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chor="ctr">
            <a:normAutofit/>
          </a:bodyPr>
          <a:lstStyle>
            <a:lvl1pPr marL="342900" indent="-342900" algn="l" defTabSz="914400" rtl="0" eaLnBrk="1" latinLnBrk="0" hangingPunct="1">
              <a:lnSpc>
                <a:spcPct val="110000"/>
              </a:lnSpc>
              <a:spcBef>
                <a:spcPts val="0"/>
              </a:spcBef>
              <a:buFont typeface="Arial" pitchFamily="34" charset="0"/>
              <a:buNone/>
              <a:defRPr sz="11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spcBef>
                <a:spcPts val="0"/>
              </a:spcBef>
              <a:defRPr/>
            </a:pPr>
            <a:r>
              <a:rPr lang="zh-CN" altLang="en-US" sz="1600" dirty="0" smtClean="0">
                <a:solidFill>
                  <a:srgbClr val="0070C0"/>
                </a:solidFill>
                <a:latin typeface="微软雅黑" pitchFamily="34" charset="-122"/>
                <a:ea typeface="微软雅黑" pitchFamily="34" charset="-122"/>
                <a:cs typeface="+mn-ea"/>
                <a:sym typeface="+mn-lt"/>
              </a:rPr>
              <a:t>点播技术优势</a:t>
            </a:r>
            <a:endParaRPr lang="en-JM" sz="1600" dirty="0">
              <a:solidFill>
                <a:srgbClr val="0070C0"/>
              </a:solidFill>
              <a:latin typeface="微软雅黑" pitchFamily="34" charset="-122"/>
              <a:ea typeface="微软雅黑" pitchFamily="34" charset="-122"/>
              <a:cs typeface="+mn-ea"/>
              <a:sym typeface="+mn-lt"/>
            </a:endParaRPr>
          </a:p>
          <a:p>
            <a:r>
              <a:rPr lang="zh-CN" altLang="en-US" sz="1200" dirty="0">
                <a:latin typeface="微软雅黑" pitchFamily="34" charset="-122"/>
                <a:ea typeface="微软雅黑" pitchFamily="34" charset="-122"/>
              </a:rPr>
              <a:t>极致加速体验</a:t>
            </a:r>
          </a:p>
          <a:p>
            <a:r>
              <a:rPr lang="zh-CN" altLang="en-US" sz="1200" dirty="0">
                <a:latin typeface="微软雅黑" pitchFamily="34" charset="-122"/>
                <a:ea typeface="微软雅黑" pitchFamily="34" charset="-122"/>
              </a:rPr>
              <a:t>强悍转码能力</a:t>
            </a:r>
          </a:p>
          <a:p>
            <a:r>
              <a:rPr lang="zh-CN" altLang="en-US" sz="1200" dirty="0">
                <a:latin typeface="微软雅黑" pitchFamily="34" charset="-122"/>
                <a:ea typeface="微软雅黑" pitchFamily="34" charset="-122"/>
              </a:rPr>
              <a:t>灵活上传发布</a:t>
            </a:r>
          </a:p>
          <a:p>
            <a:r>
              <a:rPr lang="zh-CN" altLang="en-US" sz="1200" dirty="0">
                <a:latin typeface="微软雅黑" pitchFamily="34" charset="-122"/>
                <a:ea typeface="微软雅黑" pitchFamily="34" charset="-122"/>
              </a:rPr>
              <a:t>免费视频</a:t>
            </a:r>
            <a:r>
              <a:rPr lang="zh-CN" altLang="en-US" sz="1200" dirty="0" smtClean="0">
                <a:latin typeface="微软雅黑" pitchFamily="34" charset="-122"/>
                <a:ea typeface="微软雅黑" pitchFamily="34" charset="-122"/>
              </a:rPr>
              <a:t>服务</a:t>
            </a:r>
            <a:endParaRPr lang="en-JM" sz="1200" dirty="0">
              <a:latin typeface="微软雅黑" pitchFamily="34" charset="-122"/>
              <a:ea typeface="微软雅黑" pitchFamily="34" charset="-122"/>
              <a:cs typeface="+mn-ea"/>
              <a:sym typeface="+mn-lt"/>
            </a:endParaRPr>
          </a:p>
        </p:txBody>
      </p:sp>
      <p:sp>
        <p:nvSpPr>
          <p:cNvPr id="43" name="Text Placeholder 7"/>
          <p:cNvSpPr>
            <a:spLocks noGrp="1"/>
          </p:cNvSpPr>
          <p:nvPr/>
        </p:nvSpPr>
        <p:spPr>
          <a:xfrm>
            <a:off x="4399094" y="4150655"/>
            <a:ext cx="1512000" cy="1440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chor="ctr">
            <a:normAutofit/>
          </a:bodyPr>
          <a:lstStyle>
            <a:lvl1pPr marL="342900" indent="-342900" algn="l" defTabSz="914400" rtl="0" eaLnBrk="1" latinLnBrk="0" hangingPunct="1">
              <a:lnSpc>
                <a:spcPct val="110000"/>
              </a:lnSpc>
              <a:spcBef>
                <a:spcPts val="0"/>
              </a:spcBef>
              <a:buFont typeface="Arial" pitchFamily="34" charset="0"/>
              <a:buNone/>
              <a:defRPr sz="11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spcBef>
                <a:spcPts val="0"/>
              </a:spcBef>
              <a:defRPr/>
            </a:pPr>
            <a:r>
              <a:rPr lang="zh-CN" altLang="en-US" sz="1600" dirty="0" smtClean="0">
                <a:solidFill>
                  <a:srgbClr val="0070C0"/>
                </a:solidFill>
                <a:latin typeface="微软雅黑" pitchFamily="34" charset="-122"/>
                <a:ea typeface="微软雅黑" pitchFamily="34" charset="-122"/>
                <a:cs typeface="+mn-ea"/>
                <a:sym typeface="+mn-lt"/>
              </a:rPr>
              <a:t>直播技术优势</a:t>
            </a:r>
            <a:endParaRPr lang="en-JM" sz="1600" dirty="0">
              <a:solidFill>
                <a:srgbClr val="0070C0"/>
              </a:solidFill>
              <a:latin typeface="微软雅黑" pitchFamily="34" charset="-122"/>
              <a:ea typeface="微软雅黑" pitchFamily="34" charset="-122"/>
              <a:cs typeface="+mn-ea"/>
              <a:sym typeface="+mn-lt"/>
            </a:endParaRPr>
          </a:p>
          <a:p>
            <a:r>
              <a:rPr lang="zh-CN" altLang="en-US" sz="1200" dirty="0">
                <a:latin typeface="微软雅黑" pitchFamily="34" charset="-122"/>
                <a:ea typeface="微软雅黑" pitchFamily="34" charset="-122"/>
              </a:rPr>
              <a:t>灵活</a:t>
            </a:r>
            <a:r>
              <a:rPr lang="zh-CN" altLang="en-US" sz="1200" dirty="0" smtClean="0">
                <a:latin typeface="微软雅黑" pitchFamily="34" charset="-122"/>
                <a:ea typeface="微软雅黑" pitchFamily="34" charset="-122"/>
              </a:rPr>
              <a:t>接入</a:t>
            </a:r>
            <a:endParaRPr lang="en-US" altLang="zh-CN" sz="1200" dirty="0" smtClean="0">
              <a:latin typeface="微软雅黑" pitchFamily="34" charset="-122"/>
              <a:ea typeface="微软雅黑" pitchFamily="34" charset="-122"/>
            </a:endParaRPr>
          </a:p>
          <a:p>
            <a:r>
              <a:rPr lang="zh-CN" altLang="en-US" sz="1200" dirty="0">
                <a:latin typeface="微软雅黑" pitchFamily="34" charset="-122"/>
                <a:ea typeface="微软雅黑" pitchFamily="34" charset="-122"/>
              </a:rPr>
              <a:t>可靠转换</a:t>
            </a:r>
          </a:p>
          <a:p>
            <a:r>
              <a:rPr lang="zh-CN" altLang="en-US" sz="1200" dirty="0">
                <a:latin typeface="微软雅黑" pitchFamily="34" charset="-122"/>
                <a:ea typeface="微软雅黑" pitchFamily="34" charset="-122"/>
              </a:rPr>
              <a:t>超高容量支持</a:t>
            </a:r>
          </a:p>
          <a:p>
            <a:r>
              <a:rPr lang="zh-CN" altLang="en-US" sz="1200" dirty="0">
                <a:latin typeface="微软雅黑" pitchFamily="34" charset="-122"/>
                <a:ea typeface="微软雅黑" pitchFamily="34" charset="-122"/>
              </a:rPr>
              <a:t>播放器</a:t>
            </a:r>
            <a:r>
              <a:rPr lang="zh-CN" altLang="en-US" sz="1200" dirty="0" smtClean="0">
                <a:latin typeface="微软雅黑" pitchFamily="34" charset="-122"/>
                <a:ea typeface="微软雅黑" pitchFamily="34" charset="-122"/>
              </a:rPr>
              <a:t>发布</a:t>
            </a:r>
            <a:endParaRPr lang="zh-CN" altLang="en-US" sz="1200" dirty="0">
              <a:latin typeface="微软雅黑" pitchFamily="34" charset="-122"/>
              <a:ea typeface="微软雅黑" pitchFamily="34" charset="-122"/>
            </a:endParaRPr>
          </a:p>
        </p:txBody>
      </p:sp>
      <p:pic>
        <p:nvPicPr>
          <p:cNvPr id="45" name="图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7912" y="4655824"/>
            <a:ext cx="1526400" cy="1144800"/>
          </a:xfrm>
          <a:prstGeom prst="rect">
            <a:avLst/>
          </a:prstGeom>
        </p:spPr>
      </p:pic>
      <p:pic>
        <p:nvPicPr>
          <p:cNvPr id="46" name="图片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5401" y="4663770"/>
            <a:ext cx="1524000" cy="1144800"/>
          </a:xfrm>
          <a:prstGeom prst="rect">
            <a:avLst/>
          </a:prstGeom>
        </p:spPr>
      </p:pic>
      <p:sp>
        <p:nvSpPr>
          <p:cNvPr id="48" name="TextBox 47"/>
          <p:cNvSpPr txBox="1"/>
          <p:nvPr/>
        </p:nvSpPr>
        <p:spPr>
          <a:xfrm>
            <a:off x="937325" y="5862659"/>
            <a:ext cx="502700"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6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rPr>
              <a:t>机关</a:t>
            </a:r>
          </a:p>
        </p:txBody>
      </p:sp>
      <p:sp>
        <p:nvSpPr>
          <p:cNvPr id="49" name="TextBox 48"/>
          <p:cNvSpPr txBox="1"/>
          <p:nvPr/>
        </p:nvSpPr>
        <p:spPr>
          <a:xfrm>
            <a:off x="2589838" y="5841266"/>
            <a:ext cx="502700"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6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rPr>
              <a:t>银行</a:t>
            </a:r>
          </a:p>
        </p:txBody>
      </p:sp>
      <p:sp>
        <p:nvSpPr>
          <p:cNvPr id="50" name="五边形 49"/>
          <p:cNvSpPr/>
          <p:nvPr/>
        </p:nvSpPr>
        <p:spPr>
          <a:xfrm flipH="1">
            <a:off x="4988858" y="1273181"/>
            <a:ext cx="3375211" cy="369330"/>
          </a:xfrm>
          <a:prstGeom prst="homePlate">
            <a:avLst/>
          </a:prstGeom>
          <a:solidFill>
            <a:schemeClr val="accent1">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r>
              <a:rPr lang="zh-CN" altLang="en-US" b="1" dirty="0" smtClean="0">
                <a:solidFill>
                  <a:schemeClr val="bg1">
                    <a:lumMod val="95000"/>
                  </a:schemeClr>
                </a:solidFill>
                <a:latin typeface="微软雅黑" pitchFamily="34" charset="-122"/>
                <a:ea typeface="微软雅黑" pitchFamily="34" charset="-122"/>
              </a:rPr>
              <a:t>卓望流媒体平台</a:t>
            </a:r>
            <a:endParaRPr kumimoji="0" lang="zh-CN" altLang="en-US" sz="1800" b="1" i="0" u="none" strike="noStrike" cap="none" spc="0" normalizeH="0" baseline="0" dirty="0">
              <a:ln>
                <a:noFill/>
              </a:ln>
              <a:solidFill>
                <a:schemeClr val="bg1">
                  <a:lumMod val="95000"/>
                </a:schemeClr>
              </a:solidFill>
              <a:effectLst/>
              <a:uFillTx/>
              <a:latin typeface="微软雅黑" pitchFamily="34" charset="-122"/>
              <a:ea typeface="微软雅黑" pitchFamily="34" charset="-122"/>
              <a:sym typeface="Calibri"/>
            </a:endParaRPr>
          </a:p>
        </p:txBody>
      </p:sp>
      <p:sp>
        <p:nvSpPr>
          <p:cNvPr id="31" name="Rectangle 2"/>
          <p:cNvSpPr txBox="1">
            <a:spLocks noChangeArrowheads="1"/>
          </p:cNvSpPr>
          <p:nvPr/>
        </p:nvSpPr>
        <p:spPr bwMode="auto">
          <a:xfrm>
            <a:off x="2169979" y="147411"/>
            <a:ext cx="677245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35" tIns="43668" rIns="87335" bIns="43668"/>
          <a:lstStyle>
            <a:lvl1pPr eaLnBrk="0" hangingPunct="0">
              <a:defRPr kumimoji="1">
                <a:solidFill>
                  <a:schemeClr val="tx1"/>
                </a:solidFill>
                <a:latin typeface="Calibri" pitchFamily="34" charset="0"/>
                <a:ea typeface="宋体" pitchFamily="2" charset="-122"/>
              </a:defRPr>
            </a:lvl1pPr>
            <a:lvl2pPr marL="742950" indent="-285750" eaLnBrk="0" hangingPunct="0">
              <a:defRPr kumimoji="1">
                <a:solidFill>
                  <a:schemeClr val="tx1"/>
                </a:solidFill>
                <a:latin typeface="Calibri" pitchFamily="34" charset="0"/>
                <a:ea typeface="宋体" pitchFamily="2" charset="-122"/>
              </a:defRPr>
            </a:lvl2pPr>
            <a:lvl3pPr marL="1143000" indent="-228600" eaLnBrk="0" hangingPunct="0">
              <a:defRPr kumimoji="1">
                <a:solidFill>
                  <a:schemeClr val="tx1"/>
                </a:solidFill>
                <a:latin typeface="Calibri" pitchFamily="34" charset="0"/>
                <a:ea typeface="宋体" pitchFamily="2" charset="-122"/>
              </a:defRPr>
            </a:lvl3pPr>
            <a:lvl4pPr marL="1600200" indent="-228600" eaLnBrk="0" hangingPunct="0">
              <a:defRPr kumimoji="1">
                <a:solidFill>
                  <a:schemeClr val="tx1"/>
                </a:solidFill>
                <a:latin typeface="Calibri" pitchFamily="34" charset="0"/>
                <a:ea typeface="宋体" pitchFamily="2" charset="-122"/>
              </a:defRPr>
            </a:lvl4pPr>
            <a:lvl5pPr marL="2057400" indent="-228600" eaLnBrk="0" hangingPunct="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algn="r"/>
            <a:r>
              <a:rPr lang="zh-CN" altLang="en-US" sz="2400" b="1" dirty="0" smtClean="0">
                <a:latin typeface="微软雅黑" pitchFamily="34" charset="-122"/>
                <a:ea typeface="微软雅黑" pitchFamily="34" charset="-122"/>
                <a:cs typeface="宋体" pitchFamily="2" charset="-122"/>
              </a:rPr>
              <a:t>优势</a:t>
            </a:r>
            <a:r>
              <a:rPr lang="en-US" altLang="zh-CN" sz="2400" b="1" dirty="0" smtClean="0">
                <a:latin typeface="微软雅黑" pitchFamily="34" charset="-122"/>
                <a:ea typeface="微软雅黑" pitchFamily="34" charset="-122"/>
                <a:cs typeface="宋体" pitchFamily="2" charset="-122"/>
              </a:rPr>
              <a:t>2-</a:t>
            </a:r>
            <a:r>
              <a:rPr lang="zh-CN" altLang="en-US" sz="2400" b="1" dirty="0" smtClean="0">
                <a:latin typeface="微软雅黑" pitchFamily="34" charset="-122"/>
                <a:ea typeface="微软雅黑" pitchFamily="34" charset="-122"/>
                <a:cs typeface="宋体" pitchFamily="2" charset="-122"/>
              </a:rPr>
              <a:t>技术和支撑实力能满足不同企业客户需要</a:t>
            </a:r>
            <a:endParaRPr lang="zh-CN" altLang="en-US" sz="2400" b="1" dirty="0">
              <a:latin typeface="微软雅黑" pitchFamily="34" charset="-122"/>
              <a:ea typeface="微软雅黑" pitchFamily="34" charset="-122"/>
              <a:cs typeface="宋体" pitchFamily="2" charset="-122"/>
            </a:endParaRPr>
          </a:p>
        </p:txBody>
      </p:sp>
      <p:sp>
        <p:nvSpPr>
          <p:cNvPr id="2" name="矩形 1"/>
          <p:cNvSpPr/>
          <p:nvPr/>
        </p:nvSpPr>
        <p:spPr>
          <a:xfrm>
            <a:off x="4431380" y="5605878"/>
            <a:ext cx="4572000" cy="1015663"/>
          </a:xfrm>
          <a:prstGeom prst="rect">
            <a:avLst/>
          </a:prstGeom>
        </p:spPr>
        <p:txBody>
          <a:bodyPr>
            <a:spAutoFit/>
          </a:bodyPr>
          <a:lstStyle/>
          <a:p>
            <a:pPr marL="285750" indent="-285750" algn="l" rtl="0" latinLnBrk="1" hangingPunct="0">
              <a:buFont typeface="Wingdings" pitchFamily="2" charset="2"/>
              <a:buChar char="l"/>
            </a:pPr>
            <a:r>
              <a:rPr lang="zh-CN" altLang="en-US" sz="1200" b="1" dirty="0">
                <a:solidFill>
                  <a:srgbClr val="000000"/>
                </a:solidFill>
                <a:latin typeface="微软雅黑" pitchFamily="34" charset="-122"/>
                <a:ea typeface="微软雅黑" pitchFamily="34" charset="-122"/>
              </a:rPr>
              <a:t>平台开放</a:t>
            </a:r>
            <a:r>
              <a:rPr lang="zh-CN" altLang="en-US" sz="1200" dirty="0" smtClean="0">
                <a:solidFill>
                  <a:srgbClr val="000000"/>
                </a:solidFill>
                <a:latin typeface="微软雅黑" pitchFamily="34" charset="-122"/>
                <a:ea typeface="微软雅黑" pitchFamily="34" charset="-122"/>
              </a:rPr>
              <a:t>：流媒体平台</a:t>
            </a:r>
            <a:r>
              <a:rPr lang="zh-CN" altLang="en-US" sz="1200" dirty="0">
                <a:solidFill>
                  <a:srgbClr val="000000"/>
                </a:solidFill>
                <a:latin typeface="微软雅黑" pitchFamily="34" charset="-122"/>
                <a:ea typeface="微软雅黑" pitchFamily="34" charset="-122"/>
              </a:rPr>
              <a:t>编辑</a:t>
            </a:r>
            <a:r>
              <a:rPr lang="zh-CN" altLang="en-US" sz="1200" dirty="0" smtClean="0">
                <a:solidFill>
                  <a:srgbClr val="000000"/>
                </a:solidFill>
                <a:latin typeface="微软雅黑" pitchFamily="34" charset="-122"/>
                <a:ea typeface="微软雅黑" pitchFamily="34" charset="-122"/>
              </a:rPr>
              <a:t>权限可根据使用需求指定开放，最终通过权限管理进行</a:t>
            </a:r>
            <a:r>
              <a:rPr lang="zh-CN" altLang="en-US" sz="1200" dirty="0">
                <a:solidFill>
                  <a:srgbClr val="000000"/>
                </a:solidFill>
                <a:latin typeface="微软雅黑" pitchFamily="34" charset="-122"/>
                <a:ea typeface="微软雅黑" pitchFamily="34" charset="-122"/>
              </a:rPr>
              <a:t>审批后发布；</a:t>
            </a:r>
            <a:endParaRPr lang="en-US" altLang="zh-CN" sz="1200" dirty="0">
              <a:solidFill>
                <a:srgbClr val="000000"/>
              </a:solidFill>
              <a:latin typeface="微软雅黑" pitchFamily="34" charset="-122"/>
              <a:ea typeface="微软雅黑" pitchFamily="34" charset="-122"/>
            </a:endParaRPr>
          </a:p>
          <a:p>
            <a:pPr marL="285750" indent="-285750" algn="l" rtl="0" latinLnBrk="1" hangingPunct="0">
              <a:buFont typeface="Wingdings" pitchFamily="2" charset="2"/>
              <a:buChar char="l"/>
            </a:pPr>
            <a:r>
              <a:rPr lang="zh-CN" altLang="en-US" sz="1200" b="1" dirty="0">
                <a:solidFill>
                  <a:srgbClr val="000000"/>
                </a:solidFill>
                <a:latin typeface="微软雅黑" pitchFamily="34" charset="-122"/>
                <a:ea typeface="微软雅黑" pitchFamily="34" charset="-122"/>
              </a:rPr>
              <a:t>个性定制</a:t>
            </a:r>
            <a:r>
              <a:rPr lang="zh-CN" altLang="en-US" sz="1200" dirty="0">
                <a:solidFill>
                  <a:srgbClr val="000000"/>
                </a:solidFill>
                <a:latin typeface="微软雅黑" pitchFamily="34" charset="-122"/>
                <a:ea typeface="微软雅黑" pitchFamily="34" charset="-122"/>
              </a:rPr>
              <a:t>：</a:t>
            </a:r>
            <a:r>
              <a:rPr lang="zh-CN" altLang="en-US" sz="1200" dirty="0" smtClean="0">
                <a:solidFill>
                  <a:srgbClr val="000000"/>
                </a:solidFill>
                <a:latin typeface="微软雅黑" pitchFamily="34" charset="-122"/>
                <a:ea typeface="微软雅黑" pitchFamily="34" charset="-122"/>
              </a:rPr>
              <a:t>针对行业</a:t>
            </a:r>
            <a:r>
              <a:rPr lang="zh-CN" altLang="en-US" sz="1200" dirty="0">
                <a:solidFill>
                  <a:srgbClr val="000000"/>
                </a:solidFill>
                <a:latin typeface="微软雅黑" pitchFamily="34" charset="-122"/>
                <a:ea typeface="微软雅黑" pitchFamily="34" charset="-122"/>
              </a:rPr>
              <a:t>用户的需求，个性化定制屏幕呈现方式和内容。可以将推送范围发布到</a:t>
            </a:r>
            <a:r>
              <a:rPr lang="zh-CN" altLang="en-US" sz="1200" dirty="0" smtClean="0">
                <a:solidFill>
                  <a:srgbClr val="000000"/>
                </a:solidFill>
                <a:latin typeface="微软雅黑" pitchFamily="34" charset="-122"/>
                <a:ea typeface="微软雅黑" pitchFamily="34" charset="-122"/>
              </a:rPr>
              <a:t>单个用户</a:t>
            </a:r>
            <a:r>
              <a:rPr lang="zh-CN" altLang="en-US" sz="1200" dirty="0">
                <a:solidFill>
                  <a:srgbClr val="000000"/>
                </a:solidFill>
                <a:latin typeface="微软雅黑" pitchFamily="34" charset="-122"/>
                <a:ea typeface="微软雅黑" pitchFamily="34" charset="-122"/>
              </a:rPr>
              <a:t>的</a:t>
            </a:r>
            <a:r>
              <a:rPr lang="zh-CN" altLang="en-US" sz="1200" dirty="0" smtClean="0">
                <a:solidFill>
                  <a:srgbClr val="000000"/>
                </a:solidFill>
                <a:latin typeface="微软雅黑" pitchFamily="34" charset="-122"/>
                <a:ea typeface="微软雅黑" pitchFamily="34" charset="-122"/>
              </a:rPr>
              <a:t>指定终端上</a:t>
            </a:r>
            <a:r>
              <a:rPr lang="zh-CN" altLang="en-US" sz="1200" dirty="0">
                <a:solidFill>
                  <a:srgbClr val="000000"/>
                </a:solidFill>
                <a:latin typeface="微软雅黑" pitchFamily="34" charset="-122"/>
                <a:ea typeface="微软雅黑" pitchFamily="34" charset="-122"/>
              </a:rPr>
              <a:t>。</a:t>
            </a:r>
            <a:endParaRPr lang="en-US" altLang="zh-CN" sz="1200" dirty="0">
              <a:solidFill>
                <a:srgbClr val="000000"/>
              </a:solidFill>
              <a:latin typeface="微软雅黑" pitchFamily="34" charset="-122"/>
              <a:ea typeface="微软雅黑" pitchFamily="34" charset="-122"/>
            </a:endParaRPr>
          </a:p>
          <a:p>
            <a:pPr marL="285750" indent="-285750" algn="l" rtl="0" latinLnBrk="1" hangingPunct="0">
              <a:buFont typeface="Wingdings" pitchFamily="2" charset="2"/>
              <a:buChar char="l"/>
            </a:pPr>
            <a:r>
              <a:rPr lang="zh-CN" altLang="en-US" sz="1200" b="1" dirty="0">
                <a:solidFill>
                  <a:srgbClr val="000000"/>
                </a:solidFill>
                <a:latin typeface="微软雅黑" pitchFamily="34" charset="-122"/>
                <a:ea typeface="微软雅黑" pitchFamily="34" charset="-122"/>
              </a:rPr>
              <a:t>社交互动：</a:t>
            </a:r>
            <a:r>
              <a:rPr lang="zh-CN" altLang="en-US" sz="1200" dirty="0" smtClean="0">
                <a:solidFill>
                  <a:srgbClr val="000000"/>
                </a:solidFill>
                <a:latin typeface="微软雅黑" pitchFamily="34" charset="-122"/>
                <a:ea typeface="微软雅黑" pitchFamily="34" charset="-122"/>
              </a:rPr>
              <a:t>支持弹幕、点赞、评论、分享、红包等</a:t>
            </a:r>
            <a:r>
              <a:rPr lang="zh-CN" altLang="en-US" sz="1200" dirty="0">
                <a:solidFill>
                  <a:srgbClr val="000000"/>
                </a:solidFill>
                <a:latin typeface="微软雅黑" pitchFamily="34" charset="-122"/>
                <a:ea typeface="微软雅黑" pitchFamily="34" charset="-122"/>
              </a:rPr>
              <a:t>功能</a:t>
            </a:r>
          </a:p>
        </p:txBody>
      </p:sp>
    </p:spTree>
    <p:extLst>
      <p:ext uri="{BB962C8B-B14F-4D97-AF65-F5344CB8AC3E}">
        <p14:creationId xmlns:p14="http://schemas.microsoft.com/office/powerpoint/2010/main" val="34542097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3"/>
          <p:cNvSpPr/>
          <p:nvPr/>
        </p:nvSpPr>
        <p:spPr>
          <a:xfrm>
            <a:off x="1803335" y="181234"/>
            <a:ext cx="561341" cy="396241"/>
          </a:xfrm>
          <a:prstGeom prst="rect">
            <a:avLst/>
          </a:prstGeom>
          <a:ln w="3175">
            <a:miter lim="400000"/>
          </a:ln>
        </p:spPr>
        <p:txBody>
          <a:bodyPr wrap="none" lIns="45719" rIns="45719">
            <a:spAutoFit/>
          </a:bodyPr>
          <a:lstStyle>
            <a:lvl1pPr>
              <a:defRPr>
                <a:latin typeface="Microsoft YaHei"/>
                <a:ea typeface="Microsoft YaHei"/>
                <a:cs typeface="Microsoft YaHei"/>
                <a:sym typeface="Microsoft YaHei"/>
              </a:defRPr>
            </a:lvl1pPr>
          </a:lstStyle>
          <a:p>
            <a:pPr lvl="0"/>
            <a:r>
              <a:rPr dirty="0" err="1"/>
              <a:t>目录</a:t>
            </a:r>
            <a:endParaRPr dirty="0"/>
          </a:p>
        </p:txBody>
      </p:sp>
      <p:sp>
        <p:nvSpPr>
          <p:cNvPr id="3" name="Shape 79"/>
          <p:cNvSpPr/>
          <p:nvPr/>
        </p:nvSpPr>
        <p:spPr>
          <a:xfrm rot="10800000">
            <a:off x="2742565" y="2340279"/>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endParaRPr/>
          </a:p>
        </p:txBody>
      </p:sp>
      <p:sp>
        <p:nvSpPr>
          <p:cNvPr id="4" name="Shape 80"/>
          <p:cNvSpPr/>
          <p:nvPr/>
        </p:nvSpPr>
        <p:spPr>
          <a:xfrm rot="10800000">
            <a:off x="2742565" y="2932099"/>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18001"/>
          </a:solidFill>
          <a:ln w="12700">
            <a:miter lim="400000"/>
          </a:ln>
        </p:spPr>
        <p:txBody>
          <a:bodyPr lIns="0" tIns="0" rIns="0" bIns="0" anchor="ctr"/>
          <a:lstStyle/>
          <a:p>
            <a:endParaRPr/>
          </a:p>
        </p:txBody>
      </p:sp>
      <p:sp>
        <p:nvSpPr>
          <p:cNvPr id="5" name="Shape 81"/>
          <p:cNvSpPr/>
          <p:nvPr/>
        </p:nvSpPr>
        <p:spPr>
          <a:xfrm rot="10800000">
            <a:off x="2742565" y="3523919"/>
            <a:ext cx="575310" cy="482600"/>
          </a:xfrm>
          <a:custGeom>
            <a:avLst/>
            <a:gdLst/>
            <a:ahLst/>
            <a:cxnLst>
              <a:cxn ang="0">
                <a:pos x="wd2" y="hd2"/>
              </a:cxn>
              <a:cxn ang="5400000">
                <a:pos x="wd2" y="hd2"/>
              </a:cxn>
              <a:cxn ang="10800000">
                <a:pos x="wd2" y="hd2"/>
              </a:cxn>
              <a:cxn ang="16200000">
                <a:pos x="wd2" y="hd2"/>
              </a:cxn>
            </a:cxnLst>
            <a:rect l="0" t="0" r="r" b="b"/>
            <a:pathLst>
              <a:path w="21600" h="21600" extrusionOk="0">
                <a:moveTo>
                  <a:pt x="5825" y="0"/>
                </a:moveTo>
                <a:cubicBezTo>
                  <a:pt x="4695" y="0"/>
                  <a:pt x="3796" y="970"/>
                  <a:pt x="3575" y="2238"/>
                </a:cubicBezTo>
                <a:lnTo>
                  <a:pt x="0" y="4672"/>
                </a:lnTo>
                <a:lnTo>
                  <a:pt x="3486" y="7034"/>
                </a:lnTo>
                <a:lnTo>
                  <a:pt x="3486" y="18793"/>
                </a:lnTo>
                <a:cubicBezTo>
                  <a:pt x="3486" y="20336"/>
                  <a:pt x="4531" y="21600"/>
                  <a:pt x="5825" y="21600"/>
                </a:cubicBezTo>
                <a:lnTo>
                  <a:pt x="19246" y="21600"/>
                </a:lnTo>
                <a:cubicBezTo>
                  <a:pt x="20540" y="21600"/>
                  <a:pt x="21600" y="20336"/>
                  <a:pt x="21600" y="18793"/>
                </a:cubicBezTo>
                <a:lnTo>
                  <a:pt x="21600" y="2789"/>
                </a:lnTo>
                <a:cubicBezTo>
                  <a:pt x="21600" y="1247"/>
                  <a:pt x="20540" y="0"/>
                  <a:pt x="19246" y="0"/>
                </a:cubicBezTo>
                <a:lnTo>
                  <a:pt x="5825" y="0"/>
                </a:lnTo>
                <a:close/>
              </a:path>
            </a:pathLst>
          </a:custGeom>
          <a:solidFill>
            <a:srgbClr val="FFC000"/>
          </a:solidFill>
          <a:ln w="12700">
            <a:miter lim="400000"/>
          </a:ln>
        </p:spPr>
        <p:txBody>
          <a:bodyPr lIns="0" tIns="0" rIns="0" bIns="0" anchor="ctr"/>
          <a:lstStyle/>
          <a:p>
            <a:pPr lvl="0"/>
            <a:endParaRPr dirty="0"/>
          </a:p>
        </p:txBody>
      </p:sp>
      <p:sp>
        <p:nvSpPr>
          <p:cNvPr id="7" name="Shape 84"/>
          <p:cNvSpPr/>
          <p:nvPr/>
        </p:nvSpPr>
        <p:spPr>
          <a:xfrm>
            <a:off x="3487420" y="2383459"/>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smtClean="0"/>
              <a:t>产品优势</a:t>
            </a:r>
            <a:endParaRPr dirty="0"/>
          </a:p>
        </p:txBody>
      </p:sp>
      <p:sp>
        <p:nvSpPr>
          <p:cNvPr id="8" name="Shape 85"/>
          <p:cNvSpPr/>
          <p:nvPr/>
        </p:nvSpPr>
        <p:spPr>
          <a:xfrm>
            <a:off x="2917190" y="2427909"/>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1</a:t>
            </a:r>
          </a:p>
        </p:txBody>
      </p:sp>
      <p:sp>
        <p:nvSpPr>
          <p:cNvPr id="9" name="Shape 86"/>
          <p:cNvSpPr/>
          <p:nvPr/>
        </p:nvSpPr>
        <p:spPr>
          <a:xfrm>
            <a:off x="3487420" y="2742869"/>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0" name="Shape 87"/>
          <p:cNvSpPr/>
          <p:nvPr/>
        </p:nvSpPr>
        <p:spPr>
          <a:xfrm>
            <a:off x="3487420" y="2975279"/>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smtClean="0"/>
              <a:t>功能介绍</a:t>
            </a:r>
            <a:endParaRPr dirty="0"/>
          </a:p>
        </p:txBody>
      </p:sp>
      <p:sp>
        <p:nvSpPr>
          <p:cNvPr id="11" name="Shape 88"/>
          <p:cNvSpPr/>
          <p:nvPr/>
        </p:nvSpPr>
        <p:spPr>
          <a:xfrm>
            <a:off x="3487420" y="3334054"/>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2" name="Shape 89"/>
          <p:cNvSpPr/>
          <p:nvPr/>
        </p:nvSpPr>
        <p:spPr>
          <a:xfrm>
            <a:off x="3487420" y="3567099"/>
            <a:ext cx="923330" cy="276999"/>
          </a:xfrm>
          <a:prstGeom prst="rect">
            <a:avLst/>
          </a:prstGeom>
          <a:ln w="12700">
            <a:miter lim="400000"/>
          </a:ln>
        </p:spPr>
        <p:txBody>
          <a:bodyPr wrap="none" lIns="0" tIns="0" rIns="0" bIns="0">
            <a:spAutoFit/>
          </a:bodyPr>
          <a:lstStyle>
            <a:lvl1pPr>
              <a:defRPr>
                <a:latin typeface="Microsoft YaHei"/>
                <a:ea typeface="Microsoft YaHei"/>
                <a:cs typeface="Microsoft YaHei"/>
                <a:sym typeface="Microsoft YaHei"/>
              </a:defRPr>
            </a:lvl1pPr>
          </a:lstStyle>
          <a:p>
            <a:pPr lvl="0"/>
            <a:r>
              <a:rPr lang="zh-CN" altLang="en-US" dirty="0" smtClean="0"/>
              <a:t>产品架构</a:t>
            </a:r>
            <a:endParaRPr dirty="0"/>
          </a:p>
        </p:txBody>
      </p:sp>
      <p:sp>
        <p:nvSpPr>
          <p:cNvPr id="13" name="Shape 90"/>
          <p:cNvSpPr/>
          <p:nvPr/>
        </p:nvSpPr>
        <p:spPr>
          <a:xfrm>
            <a:off x="3487420" y="3925874"/>
            <a:ext cx="2915285" cy="0"/>
          </a:xfrm>
          <a:prstGeom prst="line">
            <a:avLst/>
          </a:prstGeom>
          <a:ln w="12700">
            <a:solidFill>
              <a:srgbClr val="EA870E"/>
            </a:solidFill>
          </a:ln>
        </p:spPr>
        <p:txBody>
          <a:bodyPr lIns="0" tIns="0" rIns="0" bIns="0"/>
          <a:lstStyle/>
          <a:p>
            <a:pPr lvl="0" defTabSz="457200">
              <a:defRPr sz="1200">
                <a:latin typeface="+mn-lt"/>
                <a:ea typeface="+mn-ea"/>
                <a:cs typeface="+mn-cs"/>
                <a:sym typeface="Helvetica"/>
              </a:defRPr>
            </a:pPr>
            <a:endParaRPr/>
          </a:p>
        </p:txBody>
      </p:sp>
      <p:sp>
        <p:nvSpPr>
          <p:cNvPr id="16" name="Shape 93"/>
          <p:cNvSpPr/>
          <p:nvPr/>
        </p:nvSpPr>
        <p:spPr>
          <a:xfrm>
            <a:off x="2908300" y="3019729"/>
            <a:ext cx="135255" cy="27686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2</a:t>
            </a:r>
            <a:r>
              <a:rPr lang="en-US" dirty="0">
                <a:solidFill>
                  <a:srgbClr val="FFFFFF"/>
                </a:solidFill>
              </a:rPr>
              <a:t>  </a:t>
            </a:r>
            <a:endParaRPr dirty="0">
              <a:solidFill>
                <a:srgbClr val="FFFFFF"/>
              </a:solidFill>
            </a:endParaRPr>
          </a:p>
        </p:txBody>
      </p:sp>
      <p:sp>
        <p:nvSpPr>
          <p:cNvPr id="17" name="Shape 94"/>
          <p:cNvSpPr/>
          <p:nvPr/>
        </p:nvSpPr>
        <p:spPr>
          <a:xfrm>
            <a:off x="2917190" y="3611549"/>
            <a:ext cx="238125" cy="396240"/>
          </a:xfrm>
          <a:prstGeom prst="rect">
            <a:avLst/>
          </a:prstGeom>
          <a:ln w="12700">
            <a:miter lim="400000"/>
          </a:ln>
        </p:spPr>
        <p:txBody>
          <a:bodyPr wrap="none" lIns="0" tIns="0" rIns="0" bIns="0">
            <a:spAutoFit/>
          </a:bodyPr>
          <a:lstStyle>
            <a:lvl1pPr>
              <a:defRPr>
                <a:solidFill>
                  <a:srgbClr val="FFFFFF"/>
                </a:solidFill>
                <a:latin typeface="Microsoft YaHei"/>
                <a:ea typeface="Microsoft YaHei"/>
                <a:cs typeface="Microsoft YaHei"/>
                <a:sym typeface="Microsoft YaHei"/>
              </a:defRPr>
            </a:lvl1pPr>
          </a:lstStyle>
          <a:p>
            <a:pPr lvl="0">
              <a:defRPr>
                <a:solidFill>
                  <a:srgbClr val="000000"/>
                </a:solidFill>
              </a:defRPr>
            </a:pPr>
            <a:r>
              <a:rPr dirty="0">
                <a:solidFill>
                  <a:srgbClr val="FFFFFF"/>
                </a:solidFill>
              </a:rPr>
              <a:t>3</a:t>
            </a:r>
          </a:p>
        </p:txBody>
      </p:sp>
    </p:spTree>
    <p:extLst>
      <p:ext uri="{BB962C8B-B14F-4D97-AF65-F5344CB8AC3E}">
        <p14:creationId xmlns:p14="http://schemas.microsoft.com/office/powerpoint/2010/main" val="20345675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98695" y="148074"/>
            <a:ext cx="6671879" cy="335952"/>
          </a:xfrm>
        </p:spPr>
        <p:txBody>
          <a:bodyPr/>
          <a:lstStyle/>
          <a:p>
            <a:pPr algn="r" defTabSz="544195" eaLnBrk="0" hangingPunct="0"/>
            <a:r>
              <a:rPr kumimoji="1" lang="zh-CN" altLang="en-US" sz="2400" b="1" dirty="0" smtClean="0">
                <a:solidFill>
                  <a:schemeClr val="tx1"/>
                </a:solidFill>
                <a:cs typeface="宋体" pitchFamily="2" charset="-122"/>
              </a:rPr>
              <a:t>流媒体平台产品</a:t>
            </a:r>
            <a:r>
              <a:rPr kumimoji="1" lang="zh-CN" altLang="en-US" sz="2400" b="1" dirty="0">
                <a:solidFill>
                  <a:schemeClr val="tx1"/>
                </a:solidFill>
                <a:cs typeface="宋体" pitchFamily="2" charset="-122"/>
              </a:rPr>
              <a:t>功能总体视图</a:t>
            </a:r>
          </a:p>
          <a:p>
            <a:endParaRPr lang="zh-CN" altLang="en-US" dirty="0"/>
          </a:p>
        </p:txBody>
      </p:sp>
      <p:sp>
        <p:nvSpPr>
          <p:cNvPr id="3" name="灯片编号占位符 2"/>
          <p:cNvSpPr>
            <a:spLocks noGrp="1"/>
          </p:cNvSpPr>
          <p:nvPr>
            <p:ph type="sldNum" sz="quarter" idx="13"/>
          </p:nvPr>
        </p:nvSpPr>
        <p:spPr/>
        <p:txBody>
          <a:bodyPr/>
          <a:lstStyle/>
          <a:p>
            <a:fld id="{752A6C19-FA33-4538-AB63-58099611DA71}" type="slidenum">
              <a:rPr lang="zh-CN" altLang="en-US" smtClean="0"/>
              <a:t>8</a:t>
            </a:fld>
            <a:endParaRPr lang="zh-CN" altLang="en-US" dirty="0"/>
          </a:p>
        </p:txBody>
      </p:sp>
      <p:sp>
        <p:nvSpPr>
          <p:cNvPr id="4" name="灯片编号占位符 2"/>
          <p:cNvSpPr txBox="1">
            <a:spLocks/>
          </p:cNvSpPr>
          <p:nvPr/>
        </p:nvSpPr>
        <p:spPr>
          <a:xfrm>
            <a:off x="7036676" y="6577074"/>
            <a:ext cx="2133600" cy="365125"/>
          </a:xfrm>
          <a:prstGeom prst="rect">
            <a:avLst/>
          </a:prstGeom>
        </p:spPr>
        <p:txBody>
          <a:bodyPr vert="horz" lIns="91440" tIns="45720" rIns="91440" bIns="45720" rtlCol="0" anchor="ctr"/>
          <a:lstStyle>
            <a:lvl1pPr algn="r" defTabSz="544195">
              <a:defRPr sz="1200">
                <a:solidFill>
                  <a:schemeClr val="tx1">
                    <a:tint val="75000"/>
                  </a:schemeClr>
                </a:solidFill>
                <a:latin typeface="Calibri"/>
                <a:ea typeface="Calibri"/>
                <a:cs typeface="Calibri"/>
                <a:sym typeface="Calibri"/>
              </a:defRPr>
            </a:lvl1pPr>
            <a:lvl2pPr indent="457200" defTabSz="544195">
              <a:defRPr>
                <a:latin typeface="Calibri"/>
                <a:ea typeface="Calibri"/>
                <a:cs typeface="Calibri"/>
                <a:sym typeface="Calibri"/>
              </a:defRPr>
            </a:lvl2pPr>
            <a:lvl3pPr indent="914400" defTabSz="544195">
              <a:defRPr>
                <a:latin typeface="Calibri"/>
                <a:ea typeface="Calibri"/>
                <a:cs typeface="Calibri"/>
                <a:sym typeface="Calibri"/>
              </a:defRPr>
            </a:lvl3pPr>
            <a:lvl4pPr indent="1371600" defTabSz="544195">
              <a:defRPr>
                <a:latin typeface="Calibri"/>
                <a:ea typeface="Calibri"/>
                <a:cs typeface="Calibri"/>
                <a:sym typeface="Calibri"/>
              </a:defRPr>
            </a:lvl4pPr>
            <a:lvl5pPr indent="1828800" defTabSz="544195">
              <a:defRPr>
                <a:latin typeface="Calibri"/>
                <a:ea typeface="Calibri"/>
                <a:cs typeface="Calibri"/>
                <a:sym typeface="Calibri"/>
              </a:defRPr>
            </a:lvl5pPr>
            <a:lvl6pPr indent="2286000" defTabSz="544195">
              <a:defRPr>
                <a:latin typeface="Calibri"/>
                <a:ea typeface="Calibri"/>
                <a:cs typeface="Calibri"/>
                <a:sym typeface="Calibri"/>
              </a:defRPr>
            </a:lvl6pPr>
            <a:lvl7pPr indent="2743200" defTabSz="544195">
              <a:defRPr>
                <a:latin typeface="Calibri"/>
                <a:ea typeface="Calibri"/>
                <a:cs typeface="Calibri"/>
                <a:sym typeface="Calibri"/>
              </a:defRPr>
            </a:lvl7pPr>
            <a:lvl8pPr indent="3200400" defTabSz="544195">
              <a:defRPr>
                <a:latin typeface="Calibri"/>
                <a:ea typeface="Calibri"/>
                <a:cs typeface="Calibri"/>
                <a:sym typeface="Calibri"/>
              </a:defRPr>
            </a:lvl8pPr>
            <a:lvl9pPr indent="3657600" defTabSz="544195">
              <a:defRPr>
                <a:latin typeface="Calibri"/>
                <a:ea typeface="Calibri"/>
                <a:cs typeface="Calibri"/>
                <a:sym typeface="Calibri"/>
              </a:defRPr>
            </a:lvl9pPr>
          </a:lstStyle>
          <a:p>
            <a:fld id="{752A6C19-FA33-4538-AB63-58099611DA71}" type="slidenum">
              <a:rPr lang="zh-CN" altLang="en-US" smtClean="0"/>
              <a:pPr/>
              <a:t>8</a:t>
            </a:fld>
            <a:endParaRPr lang="zh-CN" altLang="en-US" dirty="0"/>
          </a:p>
        </p:txBody>
      </p:sp>
      <p:sp>
        <p:nvSpPr>
          <p:cNvPr id="5" name="TextBox 4"/>
          <p:cNvSpPr txBox="1"/>
          <p:nvPr/>
        </p:nvSpPr>
        <p:spPr>
          <a:xfrm>
            <a:off x="327546" y="634197"/>
            <a:ext cx="8666329"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rPr>
              <a:t>流媒体平台产品功能，建立从平台端到用户终端，集直播、点播、互动、屏幕编排、任务发布到用户呈现、用户数据采集分析的端到端产品解决方案。</a:t>
            </a:r>
            <a:endParaRPr kumimoji="0" lang="zh-CN" altLang="en-US" sz="1800" b="0"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169" y="5903806"/>
            <a:ext cx="508534" cy="508534"/>
          </a:xfrm>
          <a:prstGeom prst="rect">
            <a:avLst/>
          </a:prstGeom>
        </p:spPr>
      </p:pic>
      <p:sp>
        <p:nvSpPr>
          <p:cNvPr id="7" name="TextBox 6"/>
          <p:cNvSpPr txBox="1"/>
          <p:nvPr/>
        </p:nvSpPr>
        <p:spPr>
          <a:xfrm>
            <a:off x="231569" y="6380998"/>
            <a:ext cx="1015661"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000000"/>
                </a:solidFill>
                <a:effectLst/>
                <a:uFillTx/>
                <a:latin typeface="微软雅黑" pitchFamily="34" charset="-122"/>
                <a:ea typeface="微软雅黑" pitchFamily="34" charset="-122"/>
                <a:sym typeface="Calibri"/>
              </a:rPr>
              <a:t>终端用户</a:t>
            </a:r>
          </a:p>
        </p:txBody>
      </p:sp>
      <p:cxnSp>
        <p:nvCxnSpPr>
          <p:cNvPr id="8" name="直接箭头连接符 7"/>
          <p:cNvCxnSpPr>
            <a:stCxn id="6" idx="0"/>
          </p:cNvCxnSpPr>
          <p:nvPr/>
        </p:nvCxnSpPr>
        <p:spPr>
          <a:xfrm flipV="1">
            <a:off x="726436" y="5705193"/>
            <a:ext cx="12963" cy="198613"/>
          </a:xfrm>
          <a:prstGeom prst="straightConnector1">
            <a:avLst/>
          </a:prstGeom>
          <a:ln>
            <a:tailEnd type="arrow"/>
          </a:ln>
          <a:effectLst/>
        </p:spPr>
        <p:style>
          <a:lnRef idx="1">
            <a:schemeClr val="dk1"/>
          </a:lnRef>
          <a:fillRef idx="0">
            <a:schemeClr val="dk1"/>
          </a:fillRef>
          <a:effectRef idx="0">
            <a:schemeClr val="dk1"/>
          </a:effectRef>
          <a:fontRef idx="minor">
            <a:schemeClr val="tx1"/>
          </a:fontRef>
        </p:style>
      </p:cxnSp>
      <p:sp>
        <p:nvSpPr>
          <p:cNvPr id="10" name="AutoShape 5"/>
          <p:cNvSpPr>
            <a:spLocks noChangeArrowheads="1"/>
          </p:cNvSpPr>
          <p:nvPr/>
        </p:nvSpPr>
        <p:spPr bwMode="auto">
          <a:xfrm>
            <a:off x="1921556" y="6111068"/>
            <a:ext cx="6294397" cy="360039"/>
          </a:xfrm>
          <a:prstGeom prst="roundRect">
            <a:avLst>
              <a:gd name="adj" fmla="val 3481"/>
            </a:avLst>
          </a:prstGeom>
          <a:solidFill>
            <a:schemeClr val="accent6"/>
          </a:solidFill>
          <a:ln w="12700" cap="rnd">
            <a:noFill/>
            <a:prstDash val="solid"/>
            <a:round/>
            <a:headEnd/>
            <a:tailEnd/>
          </a:ln>
          <a:effectLst/>
        </p:spPr>
        <p:txBody>
          <a:bodyPr vert="horz" wrap="none" anchor="ctr"/>
          <a:lstStyle/>
          <a:p>
            <a:pPr algn="ctr"/>
            <a:r>
              <a:rPr lang="zh-CN" altLang="en-US" sz="1400" b="1" dirty="0">
                <a:solidFill>
                  <a:schemeClr val="bg1"/>
                </a:solidFill>
                <a:latin typeface="微软雅黑" pitchFamily="34" charset="-122"/>
                <a:ea typeface="微软雅黑" pitchFamily="34" charset="-122"/>
              </a:rPr>
              <a:t>运营数据采集</a:t>
            </a:r>
          </a:p>
        </p:txBody>
      </p:sp>
      <p:sp>
        <p:nvSpPr>
          <p:cNvPr id="12" name="AutoShape 5"/>
          <p:cNvSpPr>
            <a:spLocks noChangeArrowheads="1"/>
          </p:cNvSpPr>
          <p:nvPr/>
        </p:nvSpPr>
        <p:spPr bwMode="auto">
          <a:xfrm>
            <a:off x="1948853" y="4368484"/>
            <a:ext cx="2711857" cy="963285"/>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a:ea typeface="微软雅黑"/>
              </a:rPr>
              <a:t>任务管理</a:t>
            </a:r>
          </a:p>
        </p:txBody>
      </p:sp>
      <p:sp>
        <p:nvSpPr>
          <p:cNvPr id="13" name="圆角矩形 12"/>
          <p:cNvSpPr/>
          <p:nvPr/>
        </p:nvSpPr>
        <p:spPr>
          <a:xfrm>
            <a:off x="2654198" y="4991932"/>
            <a:ext cx="1152000" cy="34653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任务</a:t>
            </a:r>
            <a:r>
              <a:rPr lang="zh-CN" altLang="en-US" sz="1200" kern="1200" dirty="0">
                <a:solidFill>
                  <a:schemeClr val="tx1"/>
                </a:solidFill>
                <a:latin typeface="微软雅黑" pitchFamily="34" charset="-122"/>
                <a:ea typeface="微软雅黑" pitchFamily="34" charset="-122"/>
                <a:cs typeface="+mn-cs"/>
              </a:rPr>
              <a:t>发布</a:t>
            </a:r>
          </a:p>
        </p:txBody>
      </p:sp>
      <p:sp>
        <p:nvSpPr>
          <p:cNvPr id="14" name="圆角矩形 13"/>
          <p:cNvSpPr/>
          <p:nvPr/>
        </p:nvSpPr>
        <p:spPr>
          <a:xfrm>
            <a:off x="1975553" y="4635274"/>
            <a:ext cx="1152000" cy="34653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任务</a:t>
            </a:r>
            <a:r>
              <a:rPr lang="zh-CN" altLang="en-US" sz="1200" kern="1200" dirty="0">
                <a:solidFill>
                  <a:schemeClr val="tx1"/>
                </a:solidFill>
                <a:latin typeface="微软雅黑" pitchFamily="34" charset="-122"/>
                <a:ea typeface="微软雅黑" pitchFamily="34" charset="-122"/>
                <a:cs typeface="+mn-cs"/>
              </a:rPr>
              <a:t>暂停</a:t>
            </a:r>
          </a:p>
        </p:txBody>
      </p:sp>
      <p:sp>
        <p:nvSpPr>
          <p:cNvPr id="15" name="圆角矩形 14"/>
          <p:cNvSpPr/>
          <p:nvPr/>
        </p:nvSpPr>
        <p:spPr>
          <a:xfrm>
            <a:off x="3336010" y="4625144"/>
            <a:ext cx="1152000" cy="34653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任务</a:t>
            </a:r>
            <a:r>
              <a:rPr lang="zh-CN" altLang="en-US" sz="1200" kern="1200" dirty="0">
                <a:solidFill>
                  <a:schemeClr val="tx1"/>
                </a:solidFill>
                <a:latin typeface="微软雅黑" pitchFamily="34" charset="-122"/>
                <a:ea typeface="微软雅黑" pitchFamily="34" charset="-122"/>
                <a:cs typeface="+mn-cs"/>
              </a:rPr>
              <a:t>统计</a:t>
            </a:r>
          </a:p>
        </p:txBody>
      </p:sp>
      <p:sp>
        <p:nvSpPr>
          <p:cNvPr id="16" name="AutoShape 5"/>
          <p:cNvSpPr>
            <a:spLocks noChangeArrowheads="1"/>
          </p:cNvSpPr>
          <p:nvPr/>
        </p:nvSpPr>
        <p:spPr bwMode="auto">
          <a:xfrm>
            <a:off x="1787853" y="1280526"/>
            <a:ext cx="6987651" cy="5296548"/>
          </a:xfrm>
          <a:prstGeom prst="roundRect">
            <a:avLst>
              <a:gd name="adj" fmla="val 2697"/>
            </a:avLst>
          </a:prstGeom>
          <a:noFill/>
          <a:ln w="12700" cap="rnd">
            <a:solidFill>
              <a:schemeClr val="accent4"/>
            </a:solidFill>
            <a:prstDash val="sysDash"/>
            <a:round/>
            <a:headEnd/>
            <a:tailEnd/>
          </a:ln>
          <a:effectLst/>
        </p:spPr>
        <p:txBody>
          <a:bodyPr vert="eaVert" wrap="none" anchor="t"/>
          <a:lstStyle/>
          <a:p>
            <a:pPr lvl="0" algn="ctr"/>
            <a:r>
              <a:rPr lang="zh-CN" altLang="en-US" sz="1600" b="1" dirty="0">
                <a:solidFill>
                  <a:srgbClr val="3F3F3F"/>
                </a:solidFill>
                <a:latin typeface="微软雅黑"/>
                <a:ea typeface="微软雅黑"/>
              </a:rPr>
              <a:t>卓望屏幕运营管理平台</a:t>
            </a:r>
          </a:p>
        </p:txBody>
      </p:sp>
      <p:grpSp>
        <p:nvGrpSpPr>
          <p:cNvPr id="17" name="组合 16"/>
          <p:cNvGrpSpPr/>
          <p:nvPr/>
        </p:nvGrpSpPr>
        <p:grpSpPr>
          <a:xfrm>
            <a:off x="1937983" y="1416466"/>
            <a:ext cx="6168788" cy="435914"/>
            <a:chOff x="2101759" y="1662130"/>
            <a:chExt cx="6168788" cy="435914"/>
          </a:xfrm>
        </p:grpSpPr>
        <p:sp>
          <p:nvSpPr>
            <p:cNvPr id="18" name="AutoShape 5"/>
            <p:cNvSpPr>
              <a:spLocks noChangeArrowheads="1"/>
            </p:cNvSpPr>
            <p:nvPr/>
          </p:nvSpPr>
          <p:spPr bwMode="auto">
            <a:xfrm>
              <a:off x="2101759" y="1662130"/>
              <a:ext cx="6168788" cy="435914"/>
            </a:xfrm>
            <a:prstGeom prst="roundRect">
              <a:avLst>
                <a:gd name="adj" fmla="val 0"/>
              </a:avLst>
            </a:prstGeom>
            <a:solidFill>
              <a:schemeClr val="accent6"/>
            </a:solidFill>
            <a:ln w="12700" cap="rnd">
              <a:noFill/>
              <a:prstDash val="solid"/>
              <a:round/>
              <a:headEnd/>
              <a:tailEnd/>
            </a:ln>
            <a:effectLst/>
          </p:spPr>
          <p:txBody>
            <a:bodyPr vert="horz" wrap="none" anchor="ctr"/>
            <a:lstStyle/>
            <a:p>
              <a:pPr algn="ctr">
                <a:defRPr/>
              </a:pPr>
              <a:r>
                <a:rPr lang="zh-CN" altLang="en-US" sz="1400" b="1" dirty="0" smtClean="0">
                  <a:solidFill>
                    <a:schemeClr val="bg1"/>
                  </a:solidFill>
                  <a:latin typeface="微软雅黑" pitchFamily="34" charset="-122"/>
                  <a:ea typeface="微软雅黑" pitchFamily="34" charset="-122"/>
                </a:rPr>
                <a:t>卓望流媒体平台</a:t>
              </a:r>
              <a:endParaRPr lang="zh-CN" altLang="en-US" sz="1400" b="1" dirty="0">
                <a:solidFill>
                  <a:schemeClr val="bg1"/>
                </a:solidFill>
                <a:latin typeface="微软雅黑" pitchFamily="34" charset="-122"/>
                <a:ea typeface="微软雅黑" pitchFamily="34" charset="-122"/>
              </a:endParaRPr>
            </a:p>
          </p:txBody>
        </p:sp>
        <p:sp>
          <p:nvSpPr>
            <p:cNvPr id="19" name="Rounded Rectangle 80"/>
            <p:cNvSpPr/>
            <p:nvPr/>
          </p:nvSpPr>
          <p:spPr>
            <a:xfrm>
              <a:off x="2230404" y="1730505"/>
              <a:ext cx="1138163" cy="299162"/>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a:r>
                <a:rPr lang="zh-CN" altLang="en-US" sz="1200" dirty="0">
                  <a:solidFill>
                    <a:schemeClr val="tx1"/>
                  </a:solidFill>
                  <a:latin typeface="微软雅黑" pitchFamily="34" charset="-122"/>
                  <a:ea typeface="微软雅黑" pitchFamily="34" charset="-122"/>
                </a:rPr>
                <a:t>多级权限管理</a:t>
              </a:r>
            </a:p>
          </p:txBody>
        </p:sp>
        <p:sp>
          <p:nvSpPr>
            <p:cNvPr id="20" name="Rounded Rectangle 80"/>
            <p:cNvSpPr/>
            <p:nvPr/>
          </p:nvSpPr>
          <p:spPr>
            <a:xfrm>
              <a:off x="7033541" y="1730505"/>
              <a:ext cx="1138163" cy="299162"/>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a:r>
                <a:rPr lang="zh-CN" altLang="en-US" sz="1200" dirty="0">
                  <a:solidFill>
                    <a:schemeClr val="tx1"/>
                  </a:solidFill>
                  <a:latin typeface="微软雅黑" pitchFamily="34" charset="-122"/>
                  <a:ea typeface="微软雅黑" pitchFamily="34" charset="-122"/>
                </a:rPr>
                <a:t>统一界面呈现</a:t>
              </a:r>
            </a:p>
          </p:txBody>
        </p:sp>
      </p:grpSp>
      <p:cxnSp>
        <p:nvCxnSpPr>
          <p:cNvPr id="21" name="直接箭头连接符 20"/>
          <p:cNvCxnSpPr/>
          <p:nvPr/>
        </p:nvCxnSpPr>
        <p:spPr>
          <a:xfrm flipH="1" flipV="1">
            <a:off x="9973297" y="5304875"/>
            <a:ext cx="40944" cy="228066"/>
          </a:xfrm>
          <a:prstGeom prst="straightConnector1">
            <a:avLst/>
          </a:prstGeom>
          <a:ln>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935205" y="5484496"/>
            <a:ext cx="6280748" cy="562281"/>
            <a:chOff x="1921557" y="5320720"/>
            <a:chExt cx="6280748" cy="562281"/>
          </a:xfrm>
        </p:grpSpPr>
        <p:sp>
          <p:nvSpPr>
            <p:cNvPr id="23" name="圆柱形 22"/>
            <p:cNvSpPr/>
            <p:nvPr/>
          </p:nvSpPr>
          <p:spPr>
            <a:xfrm>
              <a:off x="2275015" y="5369165"/>
              <a:ext cx="900000" cy="396000"/>
            </a:xfrm>
            <a:prstGeom prst="can">
              <a:avLst/>
            </a:prstGeom>
            <a:solidFill>
              <a:srgbClr val="005982">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1" dirty="0">
                  <a:solidFill>
                    <a:srgbClr val="FFFFFF"/>
                  </a:solidFill>
                  <a:latin typeface="微软雅黑"/>
                  <a:ea typeface="微软雅黑"/>
                </a:rPr>
                <a:t>运营素材</a:t>
              </a:r>
              <a:endParaRPr kumimoji="0" lang="zh-CN" altLang="en-US" sz="1400" b="1" i="0" u="none" strike="noStrike" kern="0" cap="none" spc="0" normalizeH="0" baseline="0" noProof="0" dirty="0">
                <a:ln>
                  <a:noFill/>
                </a:ln>
                <a:solidFill>
                  <a:srgbClr val="FFFFFF"/>
                </a:solidFill>
                <a:effectLst/>
                <a:uLnTx/>
                <a:uFillTx/>
                <a:latin typeface="微软雅黑"/>
                <a:ea typeface="微软雅黑"/>
              </a:endParaRPr>
            </a:p>
          </p:txBody>
        </p:sp>
        <p:sp>
          <p:nvSpPr>
            <p:cNvPr id="24" name="圆柱形 23"/>
            <p:cNvSpPr/>
            <p:nvPr/>
          </p:nvSpPr>
          <p:spPr>
            <a:xfrm>
              <a:off x="4536284" y="5399598"/>
              <a:ext cx="1250955" cy="396000"/>
            </a:xfrm>
            <a:prstGeom prst="can">
              <a:avLst/>
            </a:prstGeom>
            <a:solidFill>
              <a:srgbClr val="005982">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a:ea typeface="微软雅黑"/>
                </a:rPr>
                <a:t>用户数据分析</a:t>
              </a:r>
            </a:p>
          </p:txBody>
        </p:sp>
        <p:sp>
          <p:nvSpPr>
            <p:cNvPr id="25" name="圆角矩形 24"/>
            <p:cNvSpPr/>
            <p:nvPr/>
          </p:nvSpPr>
          <p:spPr>
            <a:xfrm>
              <a:off x="1921557" y="5320720"/>
              <a:ext cx="6280748" cy="562281"/>
            </a:xfrm>
            <a:prstGeom prst="roundRect">
              <a:avLst>
                <a:gd name="adj" fmla="val 0"/>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400" b="1" dirty="0"/>
            </a:p>
          </p:txBody>
        </p:sp>
        <p:sp>
          <p:nvSpPr>
            <p:cNvPr id="26" name="圆柱形 25"/>
            <p:cNvSpPr/>
            <p:nvPr/>
          </p:nvSpPr>
          <p:spPr>
            <a:xfrm>
              <a:off x="6898958" y="5399598"/>
              <a:ext cx="1194164" cy="396000"/>
            </a:xfrm>
            <a:prstGeom prst="can">
              <a:avLst/>
            </a:prstGeom>
            <a:solidFill>
              <a:srgbClr val="005982">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1" noProof="0" dirty="0">
                  <a:solidFill>
                    <a:srgbClr val="FFFFFF"/>
                  </a:solidFill>
                  <a:latin typeface="微软雅黑"/>
                  <a:ea typeface="微软雅黑"/>
                </a:rPr>
                <a:t>媒资库信息</a:t>
              </a:r>
              <a:endParaRPr kumimoji="0" lang="zh-CN" altLang="en-US" sz="1400" b="1" i="0" u="none" strike="noStrike" kern="0" cap="none" spc="0" normalizeH="0" baseline="0" noProof="0" dirty="0">
                <a:ln>
                  <a:noFill/>
                </a:ln>
                <a:solidFill>
                  <a:srgbClr val="FFFFFF"/>
                </a:solidFill>
                <a:effectLst/>
                <a:uLnTx/>
                <a:uFillTx/>
                <a:latin typeface="微软雅黑"/>
                <a:ea typeface="微软雅黑"/>
              </a:endParaRPr>
            </a:p>
          </p:txBody>
        </p:sp>
      </p:grpSp>
      <p:sp>
        <p:nvSpPr>
          <p:cNvPr id="33" name="矩形 32"/>
          <p:cNvSpPr/>
          <p:nvPr/>
        </p:nvSpPr>
        <p:spPr>
          <a:xfrm>
            <a:off x="122832" y="1404309"/>
            <a:ext cx="1242914" cy="4326632"/>
          </a:xfrm>
          <a:prstGeom prst="rect">
            <a:avLst/>
          </a:prstGeom>
          <a:noFill/>
          <a:ln w="12700" cap="rnd">
            <a:solidFill>
              <a:schemeClr val="accent4"/>
            </a:solidFill>
            <a:prstDash val="sysDash"/>
            <a:round/>
            <a:headEnd/>
            <a:tailEnd/>
          </a:ln>
          <a:effectLst/>
        </p:spPr>
        <p:txBody>
          <a:bodyPr vert="horz" wrap="none" anchor="t"/>
          <a:lstStyle/>
          <a:p>
            <a:pPr algn="ctr" rtl="0" fontAlgn="base">
              <a:spcBef>
                <a:spcPct val="0"/>
              </a:spcBef>
              <a:spcAft>
                <a:spcPct val="0"/>
              </a:spcAft>
            </a:pPr>
            <a:endParaRPr lang="zh-CN" altLang="en-US" sz="1600" b="1" kern="1200" dirty="0">
              <a:solidFill>
                <a:srgbClr val="3F3F3F"/>
              </a:solidFill>
              <a:latin typeface="微软雅黑"/>
              <a:ea typeface="微软雅黑"/>
              <a:cs typeface="+mn-cs"/>
            </a:endParaRPr>
          </a:p>
        </p:txBody>
      </p:sp>
      <p:sp>
        <p:nvSpPr>
          <p:cNvPr id="34" name="TextBox 33"/>
          <p:cNvSpPr txBox="1"/>
          <p:nvPr/>
        </p:nvSpPr>
        <p:spPr>
          <a:xfrm>
            <a:off x="541193" y="1451848"/>
            <a:ext cx="400108"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en-US" altLang="zh-CN" b="1" dirty="0" smtClean="0">
                <a:solidFill>
                  <a:srgbClr val="000000"/>
                </a:solidFill>
                <a:latin typeface="微软雅黑" pitchFamily="34" charset="-122"/>
                <a:ea typeface="微软雅黑" pitchFamily="34" charset="-122"/>
              </a:rPr>
              <a:t>PC</a:t>
            </a:r>
            <a:endParaRPr kumimoji="0" lang="zh-CN" altLang="en-US" sz="1800" b="1"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29" name="圆角矩形 28"/>
          <p:cNvSpPr/>
          <p:nvPr/>
        </p:nvSpPr>
        <p:spPr>
          <a:xfrm>
            <a:off x="222247" y="4118164"/>
            <a:ext cx="1044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cs typeface="+mn-cs"/>
              </a:rPr>
              <a:t>屏幕呈现</a:t>
            </a:r>
          </a:p>
        </p:txBody>
      </p:sp>
      <p:sp>
        <p:nvSpPr>
          <p:cNvPr id="30" name="圆角矩形 29"/>
          <p:cNvSpPr/>
          <p:nvPr/>
        </p:nvSpPr>
        <p:spPr>
          <a:xfrm>
            <a:off x="222247" y="4517891"/>
            <a:ext cx="1044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远程更新</a:t>
            </a:r>
            <a:endParaRPr lang="zh-CN" altLang="en-US" sz="1200" kern="1200" dirty="0">
              <a:solidFill>
                <a:schemeClr val="tx1"/>
              </a:solidFill>
              <a:latin typeface="微软雅黑" pitchFamily="34" charset="-122"/>
              <a:ea typeface="微软雅黑" pitchFamily="34" charset="-122"/>
              <a:cs typeface="+mn-cs"/>
            </a:endParaRPr>
          </a:p>
        </p:txBody>
      </p:sp>
      <p:sp>
        <p:nvSpPr>
          <p:cNvPr id="31" name="圆角矩形 30"/>
          <p:cNvSpPr/>
          <p:nvPr/>
        </p:nvSpPr>
        <p:spPr>
          <a:xfrm>
            <a:off x="222245" y="4931064"/>
            <a:ext cx="1044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数据采集</a:t>
            </a:r>
            <a:endParaRPr lang="zh-CN" altLang="en-US" sz="1200" kern="1200" dirty="0">
              <a:solidFill>
                <a:schemeClr val="tx1"/>
              </a:solidFill>
              <a:latin typeface="微软雅黑" pitchFamily="34" charset="-122"/>
              <a:ea typeface="微软雅黑" pitchFamily="34" charset="-122"/>
              <a:cs typeface="+mn-cs"/>
            </a:endParaRPr>
          </a:p>
        </p:txBody>
      </p:sp>
      <p:sp>
        <p:nvSpPr>
          <p:cNvPr id="32" name="圆角矩形 31"/>
          <p:cNvSpPr/>
          <p:nvPr/>
        </p:nvSpPr>
        <p:spPr>
          <a:xfrm>
            <a:off x="222247" y="5330791"/>
            <a:ext cx="1044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数据上报</a:t>
            </a:r>
            <a:endParaRPr lang="zh-CN" altLang="en-US" sz="1200" kern="1200" dirty="0">
              <a:solidFill>
                <a:schemeClr val="tx1"/>
              </a:solidFill>
              <a:latin typeface="微软雅黑" pitchFamily="34" charset="-122"/>
              <a:ea typeface="微软雅黑" pitchFamily="34" charset="-122"/>
              <a:cs typeface="+mn-cs"/>
            </a:endParaRPr>
          </a:p>
        </p:txBody>
      </p:sp>
      <p:sp>
        <p:nvSpPr>
          <p:cNvPr id="37" name="AutoShape 5"/>
          <p:cNvSpPr>
            <a:spLocks noChangeArrowheads="1"/>
          </p:cNvSpPr>
          <p:nvPr/>
        </p:nvSpPr>
        <p:spPr bwMode="auto">
          <a:xfrm>
            <a:off x="4768176" y="3373879"/>
            <a:ext cx="3366922" cy="1983199"/>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a:ea typeface="微软雅黑"/>
              </a:rPr>
              <a:t>屏幕管理</a:t>
            </a:r>
          </a:p>
        </p:txBody>
      </p:sp>
      <p:sp>
        <p:nvSpPr>
          <p:cNvPr id="38" name="圆角矩形 37"/>
          <p:cNvSpPr/>
          <p:nvPr/>
        </p:nvSpPr>
        <p:spPr>
          <a:xfrm>
            <a:off x="4953329" y="3702737"/>
            <a:ext cx="94381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屏幕编排</a:t>
            </a:r>
          </a:p>
        </p:txBody>
      </p:sp>
      <p:sp>
        <p:nvSpPr>
          <p:cNvPr id="39" name="圆角矩形 38"/>
          <p:cNvSpPr/>
          <p:nvPr/>
        </p:nvSpPr>
        <p:spPr>
          <a:xfrm>
            <a:off x="7017737" y="4191240"/>
            <a:ext cx="94381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屏幕更新</a:t>
            </a:r>
            <a:endParaRPr lang="zh-CN" altLang="en-US" sz="1200" kern="1200" dirty="0">
              <a:solidFill>
                <a:schemeClr val="tx1"/>
              </a:solidFill>
              <a:latin typeface="微软雅黑" pitchFamily="34" charset="-122"/>
              <a:ea typeface="微软雅黑" pitchFamily="34" charset="-122"/>
              <a:cs typeface="+mn-cs"/>
            </a:endParaRPr>
          </a:p>
        </p:txBody>
      </p:sp>
      <p:sp>
        <p:nvSpPr>
          <p:cNvPr id="40" name="圆角矩形 39"/>
          <p:cNvSpPr/>
          <p:nvPr/>
        </p:nvSpPr>
        <p:spPr>
          <a:xfrm>
            <a:off x="5985533" y="4206484"/>
            <a:ext cx="94381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屏幕审核</a:t>
            </a:r>
            <a:endParaRPr lang="zh-CN" altLang="en-US" sz="1200" kern="1200" dirty="0">
              <a:solidFill>
                <a:schemeClr val="tx1"/>
              </a:solidFill>
              <a:latin typeface="微软雅黑" pitchFamily="34" charset="-122"/>
              <a:ea typeface="微软雅黑" pitchFamily="34" charset="-122"/>
              <a:cs typeface="+mn-cs"/>
            </a:endParaRPr>
          </a:p>
        </p:txBody>
      </p:sp>
      <p:sp>
        <p:nvSpPr>
          <p:cNvPr id="41" name="圆角矩形 40"/>
          <p:cNvSpPr/>
          <p:nvPr/>
        </p:nvSpPr>
        <p:spPr>
          <a:xfrm>
            <a:off x="5992109" y="3702737"/>
            <a:ext cx="94381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屏幕测试</a:t>
            </a:r>
            <a:endParaRPr lang="zh-CN" altLang="en-US" sz="1200" kern="1200" dirty="0">
              <a:solidFill>
                <a:schemeClr val="tx1"/>
              </a:solidFill>
              <a:latin typeface="微软雅黑" pitchFamily="34" charset="-122"/>
              <a:ea typeface="微软雅黑" pitchFamily="34" charset="-122"/>
              <a:cs typeface="+mn-cs"/>
            </a:endParaRPr>
          </a:p>
        </p:txBody>
      </p:sp>
      <p:sp>
        <p:nvSpPr>
          <p:cNvPr id="42" name="圆角矩形 41"/>
          <p:cNvSpPr/>
          <p:nvPr/>
        </p:nvSpPr>
        <p:spPr>
          <a:xfrm>
            <a:off x="7030889" y="3693901"/>
            <a:ext cx="94381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智能推荐</a:t>
            </a:r>
            <a:endParaRPr lang="zh-CN" altLang="en-US" sz="1200" kern="1200" dirty="0">
              <a:solidFill>
                <a:schemeClr val="tx1"/>
              </a:solidFill>
              <a:latin typeface="微软雅黑" pitchFamily="34" charset="-122"/>
              <a:ea typeface="微软雅黑" pitchFamily="34" charset="-122"/>
              <a:cs typeface="+mn-cs"/>
            </a:endParaRPr>
          </a:p>
        </p:txBody>
      </p:sp>
      <p:sp>
        <p:nvSpPr>
          <p:cNvPr id="43" name="圆角矩形 42"/>
          <p:cNvSpPr/>
          <p:nvPr/>
        </p:nvSpPr>
        <p:spPr>
          <a:xfrm>
            <a:off x="4953329" y="4190885"/>
            <a:ext cx="94381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屏幕预览</a:t>
            </a:r>
            <a:endParaRPr lang="zh-CN" altLang="en-US" sz="1200" kern="1200" dirty="0">
              <a:solidFill>
                <a:schemeClr val="tx1"/>
              </a:solidFill>
              <a:latin typeface="微软雅黑" pitchFamily="34" charset="-122"/>
              <a:ea typeface="微软雅黑" pitchFamily="34" charset="-122"/>
              <a:cs typeface="+mn-cs"/>
            </a:endParaRPr>
          </a:p>
        </p:txBody>
      </p:sp>
      <p:cxnSp>
        <p:nvCxnSpPr>
          <p:cNvPr id="44" name="直接连接符 43"/>
          <p:cNvCxnSpPr>
            <a:endCxn id="46" idx="3"/>
          </p:cNvCxnSpPr>
          <p:nvPr/>
        </p:nvCxnSpPr>
        <p:spPr>
          <a:xfrm flipV="1">
            <a:off x="1935606" y="2589709"/>
            <a:ext cx="2941130" cy="51830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grpSp>
        <p:nvGrpSpPr>
          <p:cNvPr id="45" name="组合 44"/>
          <p:cNvGrpSpPr/>
          <p:nvPr/>
        </p:nvGrpSpPr>
        <p:grpSpPr>
          <a:xfrm>
            <a:off x="1924736" y="1932914"/>
            <a:ext cx="5157062" cy="3371961"/>
            <a:chOff x="2728859" y="1957391"/>
            <a:chExt cx="5157062" cy="3371961"/>
          </a:xfrm>
        </p:grpSpPr>
        <p:sp>
          <p:nvSpPr>
            <p:cNvPr id="46" name="AutoShape 5"/>
            <p:cNvSpPr>
              <a:spLocks noChangeArrowheads="1"/>
            </p:cNvSpPr>
            <p:nvPr/>
          </p:nvSpPr>
          <p:spPr bwMode="auto">
            <a:xfrm>
              <a:off x="2728859" y="1957391"/>
              <a:ext cx="2952000" cy="1313590"/>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1" dirty="0">
                  <a:solidFill>
                    <a:srgbClr val="FFFFFF"/>
                  </a:solidFill>
                  <a:latin typeface="微软雅黑"/>
                  <a:ea typeface="微软雅黑"/>
                </a:rPr>
                <a:t>直播</a:t>
              </a:r>
              <a:endParaRPr kumimoji="0" lang="zh-CN" altLang="en-US" sz="1400" b="1" i="0" u="none" strike="noStrike" kern="0" cap="none" spc="0" normalizeH="0" baseline="0" noProof="0" dirty="0">
                <a:ln>
                  <a:noFill/>
                </a:ln>
                <a:solidFill>
                  <a:srgbClr val="FFFFFF"/>
                </a:solidFill>
                <a:effectLst/>
                <a:uLnTx/>
                <a:uFillTx/>
                <a:latin typeface="微软雅黑"/>
                <a:ea typeface="微软雅黑"/>
              </a:endParaRPr>
            </a:p>
          </p:txBody>
        </p:sp>
        <p:sp>
          <p:nvSpPr>
            <p:cNvPr id="47" name="圆角矩形 46"/>
            <p:cNvSpPr/>
            <p:nvPr/>
          </p:nvSpPr>
          <p:spPr>
            <a:xfrm>
              <a:off x="2771929" y="2286249"/>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直播接入</a:t>
              </a:r>
              <a:endParaRPr lang="zh-CN" altLang="en-US" sz="1200" kern="1200" dirty="0">
                <a:solidFill>
                  <a:schemeClr val="tx1"/>
                </a:solidFill>
                <a:latin typeface="微软雅黑" pitchFamily="34" charset="-122"/>
                <a:ea typeface="微软雅黑" pitchFamily="34" charset="-122"/>
                <a:cs typeface="+mn-cs"/>
              </a:endParaRPr>
            </a:p>
          </p:txBody>
        </p:sp>
        <p:sp>
          <p:nvSpPr>
            <p:cNvPr id="48" name="圆角矩形 47"/>
            <p:cNvSpPr/>
            <p:nvPr/>
          </p:nvSpPr>
          <p:spPr>
            <a:xfrm>
              <a:off x="3793062" y="2721846"/>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鉴黄</a:t>
              </a:r>
              <a:endParaRPr lang="zh-CN" altLang="en-US" sz="1200" kern="1200" dirty="0">
                <a:solidFill>
                  <a:schemeClr val="tx1"/>
                </a:solidFill>
                <a:latin typeface="微软雅黑" pitchFamily="34" charset="-122"/>
                <a:ea typeface="微软雅黑" pitchFamily="34" charset="-122"/>
                <a:cs typeface="+mn-cs"/>
              </a:endParaRPr>
            </a:p>
          </p:txBody>
        </p:sp>
        <p:sp>
          <p:nvSpPr>
            <p:cNvPr id="49" name="圆角矩形 48"/>
            <p:cNvSpPr/>
            <p:nvPr/>
          </p:nvSpPr>
          <p:spPr>
            <a:xfrm>
              <a:off x="2785577" y="2721846"/>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黑白名单</a:t>
              </a:r>
              <a:endParaRPr lang="zh-CN" altLang="en-US" sz="1200" kern="1200" dirty="0">
                <a:solidFill>
                  <a:schemeClr val="tx1"/>
                </a:solidFill>
                <a:latin typeface="微软雅黑" pitchFamily="34" charset="-122"/>
                <a:ea typeface="微软雅黑" pitchFamily="34" charset="-122"/>
                <a:cs typeface="+mn-cs"/>
              </a:endParaRPr>
            </a:p>
          </p:txBody>
        </p:sp>
        <p:sp>
          <p:nvSpPr>
            <p:cNvPr id="51" name="圆角矩形 50"/>
            <p:cNvSpPr/>
            <p:nvPr/>
          </p:nvSpPr>
          <p:spPr>
            <a:xfrm>
              <a:off x="6843293" y="5005352"/>
              <a:ext cx="1042628"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推荐位管理</a:t>
              </a:r>
              <a:endParaRPr lang="zh-CN" altLang="en-US" sz="1200" kern="1200" dirty="0">
                <a:solidFill>
                  <a:schemeClr val="tx1"/>
                </a:solidFill>
                <a:latin typeface="微软雅黑" pitchFamily="34" charset="-122"/>
                <a:ea typeface="微软雅黑" pitchFamily="34" charset="-122"/>
                <a:cs typeface="+mn-cs"/>
              </a:endParaRPr>
            </a:p>
          </p:txBody>
        </p:sp>
      </p:grpSp>
      <p:sp>
        <p:nvSpPr>
          <p:cNvPr id="54" name="圆角矩形 53"/>
          <p:cNvSpPr/>
          <p:nvPr/>
        </p:nvSpPr>
        <p:spPr>
          <a:xfrm>
            <a:off x="4944734" y="4616976"/>
            <a:ext cx="1604821" cy="314088"/>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cs typeface="+mn-cs"/>
              </a:rPr>
              <a:t>首页滚动条消息</a:t>
            </a:r>
            <a:r>
              <a:rPr lang="zh-CN" altLang="en-US" sz="1200" kern="1200" dirty="0">
                <a:solidFill>
                  <a:schemeClr val="tx1"/>
                </a:solidFill>
                <a:latin typeface="微软雅黑" pitchFamily="34" charset="-122"/>
                <a:ea typeface="微软雅黑" pitchFamily="34" charset="-122"/>
              </a:rPr>
              <a:t>配置</a:t>
            </a:r>
            <a:endParaRPr lang="zh-CN" altLang="en-US" sz="1200" kern="1200" dirty="0">
              <a:solidFill>
                <a:schemeClr val="tx1"/>
              </a:solidFill>
              <a:latin typeface="微软雅黑" pitchFamily="34" charset="-122"/>
              <a:ea typeface="微软雅黑" pitchFamily="34" charset="-122"/>
              <a:cs typeface="+mn-cs"/>
            </a:endParaRPr>
          </a:p>
        </p:txBody>
      </p:sp>
      <p:sp>
        <p:nvSpPr>
          <p:cNvPr id="55" name="圆角矩形 54"/>
          <p:cNvSpPr/>
          <p:nvPr/>
        </p:nvSpPr>
        <p:spPr>
          <a:xfrm>
            <a:off x="6663630" y="4594738"/>
            <a:ext cx="1316762"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cs typeface="+mn-cs"/>
              </a:rPr>
              <a:t>特殊屏幕配置</a:t>
            </a:r>
          </a:p>
        </p:txBody>
      </p:sp>
      <p:sp>
        <p:nvSpPr>
          <p:cNvPr id="61" name="右箭头 60"/>
          <p:cNvSpPr/>
          <p:nvPr/>
        </p:nvSpPr>
        <p:spPr>
          <a:xfrm rot="10800000">
            <a:off x="1332648" y="2277703"/>
            <a:ext cx="428916" cy="537060"/>
          </a:xfrm>
          <a:prstGeom prst="rightArrow">
            <a:avLst/>
          </a:prstGeom>
          <a:solidFill>
            <a:srgbClr val="FFFFFF"/>
          </a:solidFill>
          <a:ln w="25400" cap="flat">
            <a:solidFill>
              <a:schemeClr val="accent6">
                <a:lumMod val="60000"/>
                <a:lumOff val="4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71" name="Freeform 42"/>
          <p:cNvSpPr>
            <a:spLocks noChangeAspect="1" noEditPoints="1"/>
          </p:cNvSpPr>
          <p:nvPr/>
        </p:nvSpPr>
        <p:spPr bwMode="auto">
          <a:xfrm>
            <a:off x="384289" y="1817231"/>
            <a:ext cx="720000" cy="619745"/>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7030A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86"/>
          <p:cNvSpPr>
            <a:spLocks noChangeAspect="1" noEditPoints="1"/>
          </p:cNvSpPr>
          <p:nvPr/>
        </p:nvSpPr>
        <p:spPr bwMode="auto">
          <a:xfrm>
            <a:off x="592461" y="2768517"/>
            <a:ext cx="267950" cy="576000"/>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00CCFF"/>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3" name="TextBox 72"/>
          <p:cNvSpPr txBox="1"/>
          <p:nvPr/>
        </p:nvSpPr>
        <p:spPr>
          <a:xfrm>
            <a:off x="351875" y="3385003"/>
            <a:ext cx="784828" cy="4286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000000"/>
                </a:solidFill>
                <a:effectLst/>
                <a:uFillTx/>
                <a:latin typeface="微软雅黑" pitchFamily="34" charset="-122"/>
                <a:ea typeface="微软雅黑" pitchFamily="34" charset="-122"/>
                <a:sym typeface="Calibri"/>
              </a:rPr>
              <a:t>机顶盒</a:t>
            </a:r>
          </a:p>
        </p:txBody>
      </p:sp>
      <p:pic>
        <p:nvPicPr>
          <p:cNvPr id="74" name="图片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41" y="3624282"/>
            <a:ext cx="978364" cy="567704"/>
          </a:xfrm>
          <a:prstGeom prst="rect">
            <a:avLst/>
          </a:prstGeom>
        </p:spPr>
      </p:pic>
      <p:sp>
        <p:nvSpPr>
          <p:cNvPr id="75" name="TextBox 74"/>
          <p:cNvSpPr txBox="1"/>
          <p:nvPr/>
        </p:nvSpPr>
        <p:spPr>
          <a:xfrm>
            <a:off x="155713" y="2411068"/>
            <a:ext cx="1123062"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lang="zh-CN" altLang="en-US" b="1" dirty="0" smtClean="0">
                <a:solidFill>
                  <a:srgbClr val="000000"/>
                </a:solidFill>
                <a:latin typeface="微软雅黑" pitchFamily="34" charset="-122"/>
                <a:ea typeface="微软雅黑" pitchFamily="34" charset="-122"/>
              </a:rPr>
              <a:t>手机</a:t>
            </a:r>
            <a:r>
              <a:rPr lang="en-US" altLang="zh-CN" b="1" dirty="0" smtClean="0">
                <a:solidFill>
                  <a:srgbClr val="000000"/>
                </a:solidFill>
                <a:latin typeface="微软雅黑" pitchFamily="34" charset="-122"/>
                <a:ea typeface="微软雅黑" pitchFamily="34" charset="-122"/>
              </a:rPr>
              <a:t>\</a:t>
            </a:r>
            <a:r>
              <a:rPr lang="zh-CN" altLang="en-US" b="1" dirty="0" smtClean="0">
                <a:solidFill>
                  <a:srgbClr val="000000"/>
                </a:solidFill>
                <a:latin typeface="微软雅黑" pitchFamily="34" charset="-122"/>
                <a:ea typeface="微软雅黑" pitchFamily="34" charset="-122"/>
              </a:rPr>
              <a:t>平板</a:t>
            </a:r>
            <a:endParaRPr kumimoji="0" lang="zh-CN" altLang="en-US" sz="1800" b="1" i="0" u="none" strike="noStrike" cap="none" spc="0" normalizeH="0" baseline="0" dirty="0">
              <a:ln>
                <a:noFill/>
              </a:ln>
              <a:solidFill>
                <a:srgbClr val="000000"/>
              </a:solidFill>
              <a:effectLst/>
              <a:uFillTx/>
              <a:latin typeface="微软雅黑" pitchFamily="34" charset="-122"/>
              <a:ea typeface="微软雅黑" pitchFamily="34" charset="-122"/>
              <a:sym typeface="Calibri"/>
            </a:endParaRPr>
          </a:p>
        </p:txBody>
      </p:sp>
      <p:sp>
        <p:nvSpPr>
          <p:cNvPr id="78" name="AutoShape 5"/>
          <p:cNvSpPr>
            <a:spLocks noChangeArrowheads="1"/>
          </p:cNvSpPr>
          <p:nvPr/>
        </p:nvSpPr>
        <p:spPr bwMode="auto">
          <a:xfrm>
            <a:off x="5133761" y="1941996"/>
            <a:ext cx="2952000" cy="1313590"/>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微软雅黑"/>
                <a:ea typeface="微软雅黑"/>
              </a:rPr>
              <a:t>点播</a:t>
            </a:r>
            <a:endParaRPr kumimoji="0" lang="zh-CN" altLang="en-US" sz="1400" b="1" i="0" u="none" strike="noStrike" kern="0" cap="none" spc="0" normalizeH="0" baseline="0" noProof="0" dirty="0">
              <a:ln>
                <a:noFill/>
              </a:ln>
              <a:solidFill>
                <a:srgbClr val="FFFFFF"/>
              </a:solidFill>
              <a:effectLst/>
              <a:uLnTx/>
              <a:uFillTx/>
              <a:latin typeface="微软雅黑"/>
              <a:ea typeface="微软雅黑"/>
            </a:endParaRPr>
          </a:p>
        </p:txBody>
      </p:sp>
      <p:sp>
        <p:nvSpPr>
          <p:cNvPr id="80" name="圆角矩形 79"/>
          <p:cNvSpPr/>
          <p:nvPr/>
        </p:nvSpPr>
        <p:spPr>
          <a:xfrm>
            <a:off x="2975251" y="2265709"/>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直播下发</a:t>
            </a:r>
            <a:endParaRPr lang="zh-CN" altLang="en-US" sz="1200" kern="1200" dirty="0">
              <a:solidFill>
                <a:schemeClr val="tx1"/>
              </a:solidFill>
              <a:latin typeface="微软雅黑" pitchFamily="34" charset="-122"/>
              <a:ea typeface="微软雅黑" pitchFamily="34" charset="-122"/>
              <a:cs typeface="+mn-cs"/>
            </a:endParaRPr>
          </a:p>
        </p:txBody>
      </p:sp>
      <p:sp>
        <p:nvSpPr>
          <p:cNvPr id="81" name="圆角矩形 80"/>
          <p:cNvSpPr/>
          <p:nvPr/>
        </p:nvSpPr>
        <p:spPr>
          <a:xfrm>
            <a:off x="3952339" y="2277703"/>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录制截图</a:t>
            </a:r>
            <a:endParaRPr lang="zh-CN" altLang="en-US" sz="1200" kern="1200" dirty="0">
              <a:solidFill>
                <a:schemeClr val="tx1"/>
              </a:solidFill>
              <a:latin typeface="微软雅黑" pitchFamily="34" charset="-122"/>
              <a:ea typeface="微软雅黑" pitchFamily="34" charset="-122"/>
              <a:cs typeface="+mn-cs"/>
            </a:endParaRPr>
          </a:p>
        </p:txBody>
      </p:sp>
      <p:sp>
        <p:nvSpPr>
          <p:cNvPr id="82" name="圆角矩形 81"/>
          <p:cNvSpPr/>
          <p:nvPr/>
        </p:nvSpPr>
        <p:spPr>
          <a:xfrm>
            <a:off x="3961606" y="2701852"/>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互动直播</a:t>
            </a:r>
            <a:endParaRPr lang="zh-CN" altLang="en-US" sz="1200" kern="1200" dirty="0">
              <a:solidFill>
                <a:schemeClr val="tx1"/>
              </a:solidFill>
              <a:latin typeface="微软雅黑" pitchFamily="34" charset="-122"/>
              <a:ea typeface="微软雅黑" pitchFamily="34" charset="-122"/>
              <a:cs typeface="+mn-cs"/>
            </a:endParaRPr>
          </a:p>
        </p:txBody>
      </p:sp>
      <p:sp>
        <p:nvSpPr>
          <p:cNvPr id="83" name="圆角矩形 82"/>
          <p:cNvSpPr/>
          <p:nvPr/>
        </p:nvSpPr>
        <p:spPr>
          <a:xfrm>
            <a:off x="5204710" y="2256594"/>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rPr>
              <a:t>视频管理</a:t>
            </a:r>
            <a:endParaRPr lang="zh-CN" altLang="en-US" sz="1200" kern="1200" dirty="0">
              <a:solidFill>
                <a:schemeClr val="tx1"/>
              </a:solidFill>
              <a:latin typeface="微软雅黑" pitchFamily="34" charset="-122"/>
              <a:ea typeface="微软雅黑" pitchFamily="34" charset="-122"/>
              <a:cs typeface="+mn-cs"/>
            </a:endParaRPr>
          </a:p>
        </p:txBody>
      </p:sp>
      <p:sp>
        <p:nvSpPr>
          <p:cNvPr id="84" name="圆角矩形 83"/>
          <p:cNvSpPr/>
          <p:nvPr/>
        </p:nvSpPr>
        <p:spPr>
          <a:xfrm>
            <a:off x="6158373" y="2268588"/>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视频转码</a:t>
            </a:r>
            <a:endParaRPr lang="zh-CN" altLang="en-US" sz="1200" kern="1200" dirty="0">
              <a:solidFill>
                <a:schemeClr val="tx1"/>
              </a:solidFill>
              <a:latin typeface="微软雅黑" pitchFamily="34" charset="-122"/>
              <a:ea typeface="微软雅黑" pitchFamily="34" charset="-122"/>
              <a:cs typeface="+mn-cs"/>
            </a:endParaRPr>
          </a:p>
        </p:txBody>
      </p:sp>
      <p:sp>
        <p:nvSpPr>
          <p:cNvPr id="85" name="圆角矩形 84"/>
          <p:cNvSpPr/>
          <p:nvPr/>
        </p:nvSpPr>
        <p:spPr>
          <a:xfrm>
            <a:off x="7112036" y="2274373"/>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视频分发</a:t>
            </a:r>
            <a:endParaRPr lang="zh-CN" altLang="en-US" sz="1200" kern="1200" dirty="0">
              <a:solidFill>
                <a:schemeClr val="tx1"/>
              </a:solidFill>
              <a:latin typeface="微软雅黑" pitchFamily="34" charset="-122"/>
              <a:ea typeface="微软雅黑" pitchFamily="34" charset="-122"/>
              <a:cs typeface="+mn-cs"/>
            </a:endParaRPr>
          </a:p>
        </p:txBody>
      </p:sp>
      <p:sp>
        <p:nvSpPr>
          <p:cNvPr id="86" name="圆角矩形 85"/>
          <p:cNvSpPr/>
          <p:nvPr/>
        </p:nvSpPr>
        <p:spPr>
          <a:xfrm>
            <a:off x="5222640" y="2704828"/>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安全功能</a:t>
            </a:r>
            <a:endParaRPr lang="zh-CN" altLang="en-US" sz="1200" kern="1200" dirty="0">
              <a:solidFill>
                <a:schemeClr val="tx1"/>
              </a:solidFill>
              <a:latin typeface="微软雅黑" pitchFamily="34" charset="-122"/>
              <a:ea typeface="微软雅黑" pitchFamily="34" charset="-122"/>
              <a:cs typeface="+mn-cs"/>
            </a:endParaRPr>
          </a:p>
        </p:txBody>
      </p:sp>
      <p:sp>
        <p:nvSpPr>
          <p:cNvPr id="87" name="圆角矩形 86"/>
          <p:cNvSpPr/>
          <p:nvPr/>
        </p:nvSpPr>
        <p:spPr>
          <a:xfrm>
            <a:off x="6176303" y="2716822"/>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视频上传</a:t>
            </a:r>
            <a:endParaRPr lang="zh-CN" altLang="en-US" sz="1200" kern="1200" dirty="0">
              <a:solidFill>
                <a:schemeClr val="tx1"/>
              </a:solidFill>
              <a:latin typeface="微软雅黑" pitchFamily="34" charset="-122"/>
              <a:ea typeface="微软雅黑" pitchFamily="34" charset="-122"/>
              <a:cs typeface="+mn-cs"/>
            </a:endParaRPr>
          </a:p>
        </p:txBody>
      </p:sp>
      <p:sp>
        <p:nvSpPr>
          <p:cNvPr id="88" name="圆角矩形 87"/>
          <p:cNvSpPr/>
          <p:nvPr/>
        </p:nvSpPr>
        <p:spPr>
          <a:xfrm>
            <a:off x="7129966" y="2722607"/>
            <a:ext cx="900000" cy="324000"/>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en-US" altLang="zh-CN" sz="1200" kern="1200" dirty="0" smtClean="0">
                <a:solidFill>
                  <a:schemeClr val="tx1"/>
                </a:solidFill>
                <a:latin typeface="微软雅黑" pitchFamily="34" charset="-122"/>
                <a:ea typeface="微软雅黑" pitchFamily="34" charset="-122"/>
                <a:cs typeface="+mn-cs"/>
              </a:rPr>
              <a:t>UGC</a:t>
            </a:r>
            <a:r>
              <a:rPr lang="zh-CN" altLang="en-US" sz="1200" kern="1200" dirty="0" smtClean="0">
                <a:solidFill>
                  <a:schemeClr val="tx1"/>
                </a:solidFill>
                <a:latin typeface="微软雅黑" pitchFamily="34" charset="-122"/>
                <a:ea typeface="微软雅黑" pitchFamily="34" charset="-122"/>
                <a:cs typeface="+mn-cs"/>
              </a:rPr>
              <a:t>功能</a:t>
            </a:r>
            <a:endParaRPr lang="zh-CN" altLang="en-US" sz="1200" kern="1200" dirty="0">
              <a:solidFill>
                <a:schemeClr val="tx1"/>
              </a:solidFill>
              <a:latin typeface="微软雅黑" pitchFamily="34" charset="-122"/>
              <a:ea typeface="微软雅黑" pitchFamily="34" charset="-122"/>
              <a:cs typeface="+mn-cs"/>
            </a:endParaRPr>
          </a:p>
        </p:txBody>
      </p:sp>
      <p:sp>
        <p:nvSpPr>
          <p:cNvPr id="89" name="AutoShape 5"/>
          <p:cNvSpPr>
            <a:spLocks noChangeArrowheads="1"/>
          </p:cNvSpPr>
          <p:nvPr/>
        </p:nvSpPr>
        <p:spPr bwMode="auto">
          <a:xfrm>
            <a:off x="1938863" y="3281398"/>
            <a:ext cx="2711857" cy="1058395"/>
          </a:xfrm>
          <a:prstGeom prst="roundRect">
            <a:avLst>
              <a:gd name="adj" fmla="val 0"/>
            </a:avLst>
          </a:prstGeom>
          <a:solidFill>
            <a:srgbClr val="FF9A5B">
              <a:lumMod val="60000"/>
              <a:lumOff val="40000"/>
            </a:srgbClr>
          </a:solidFill>
          <a:ln w="12700" cap="rnd">
            <a:noFill/>
            <a:prstDash val="solid"/>
            <a:round/>
            <a:headEnd/>
            <a:tailEnd/>
          </a:ln>
          <a:effectLst/>
        </p:spPr>
        <p:txBody>
          <a:bodyPr vert="horz" wrap="none"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微软雅黑"/>
                <a:ea typeface="微软雅黑"/>
              </a:rPr>
              <a:t>实时互动</a:t>
            </a:r>
            <a:endParaRPr kumimoji="0" lang="zh-CN" altLang="en-US" sz="1400" b="1" i="0" u="none" strike="noStrike" kern="0" cap="none" spc="0" normalizeH="0" baseline="0" noProof="0" dirty="0">
              <a:ln>
                <a:noFill/>
              </a:ln>
              <a:solidFill>
                <a:srgbClr val="FFFFFF"/>
              </a:solidFill>
              <a:effectLst/>
              <a:uLnTx/>
              <a:uFillTx/>
              <a:latin typeface="微软雅黑"/>
              <a:ea typeface="微软雅黑"/>
            </a:endParaRPr>
          </a:p>
        </p:txBody>
      </p:sp>
      <p:sp>
        <p:nvSpPr>
          <p:cNvPr id="90" name="圆角矩形 89"/>
          <p:cNvSpPr/>
          <p:nvPr/>
        </p:nvSpPr>
        <p:spPr>
          <a:xfrm>
            <a:off x="1981454" y="3565437"/>
            <a:ext cx="720000" cy="34653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送礼</a:t>
            </a:r>
            <a:endParaRPr lang="zh-CN" altLang="en-US" sz="1200" kern="1200" dirty="0">
              <a:solidFill>
                <a:schemeClr val="tx1"/>
              </a:solidFill>
              <a:latin typeface="微软雅黑" pitchFamily="34" charset="-122"/>
              <a:ea typeface="微软雅黑" pitchFamily="34" charset="-122"/>
              <a:cs typeface="+mn-cs"/>
            </a:endParaRPr>
          </a:p>
        </p:txBody>
      </p:sp>
      <p:sp>
        <p:nvSpPr>
          <p:cNvPr id="91" name="圆角矩形 90"/>
          <p:cNvSpPr/>
          <p:nvPr/>
        </p:nvSpPr>
        <p:spPr>
          <a:xfrm>
            <a:off x="1972490" y="3959883"/>
            <a:ext cx="720000" cy="34653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a:solidFill>
                  <a:schemeClr val="tx1"/>
                </a:solidFill>
                <a:latin typeface="微软雅黑" pitchFamily="34" charset="-122"/>
                <a:ea typeface="微软雅黑" pitchFamily="34" charset="-122"/>
              </a:rPr>
              <a:t>私聊</a:t>
            </a:r>
            <a:endParaRPr lang="zh-CN" altLang="en-US" sz="1200" kern="1200" dirty="0">
              <a:solidFill>
                <a:schemeClr val="tx1"/>
              </a:solidFill>
              <a:latin typeface="微软雅黑" pitchFamily="34" charset="-122"/>
              <a:ea typeface="微软雅黑" pitchFamily="34" charset="-122"/>
              <a:cs typeface="+mn-cs"/>
            </a:endParaRPr>
          </a:p>
        </p:txBody>
      </p:sp>
      <p:sp>
        <p:nvSpPr>
          <p:cNvPr id="92" name="圆角矩形 91"/>
          <p:cNvSpPr/>
          <p:nvPr/>
        </p:nvSpPr>
        <p:spPr>
          <a:xfrm>
            <a:off x="2903518" y="3561598"/>
            <a:ext cx="720000" cy="34653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点赞</a:t>
            </a:r>
            <a:endParaRPr lang="zh-CN" altLang="en-US" sz="1200" kern="1200" dirty="0">
              <a:solidFill>
                <a:schemeClr val="tx1"/>
              </a:solidFill>
              <a:latin typeface="微软雅黑" pitchFamily="34" charset="-122"/>
              <a:ea typeface="微软雅黑" pitchFamily="34" charset="-122"/>
              <a:cs typeface="+mn-cs"/>
            </a:endParaRPr>
          </a:p>
        </p:txBody>
      </p:sp>
      <p:sp>
        <p:nvSpPr>
          <p:cNvPr id="93" name="圆角矩形 92"/>
          <p:cNvSpPr/>
          <p:nvPr/>
        </p:nvSpPr>
        <p:spPr>
          <a:xfrm>
            <a:off x="3825581" y="3565437"/>
            <a:ext cx="720000" cy="34653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弹幕</a:t>
            </a:r>
            <a:endParaRPr lang="zh-CN" altLang="en-US" sz="1200" kern="1200" dirty="0">
              <a:solidFill>
                <a:schemeClr val="tx1"/>
              </a:solidFill>
              <a:latin typeface="微软雅黑" pitchFamily="34" charset="-122"/>
              <a:ea typeface="微软雅黑" pitchFamily="34" charset="-122"/>
              <a:cs typeface="+mn-cs"/>
            </a:endParaRPr>
          </a:p>
        </p:txBody>
      </p:sp>
      <p:sp>
        <p:nvSpPr>
          <p:cNvPr id="94" name="圆角矩形 93"/>
          <p:cNvSpPr/>
          <p:nvPr/>
        </p:nvSpPr>
        <p:spPr>
          <a:xfrm>
            <a:off x="2892312" y="3959883"/>
            <a:ext cx="720000" cy="34653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红包</a:t>
            </a:r>
            <a:endParaRPr lang="zh-CN" altLang="en-US" sz="1200" kern="1200" dirty="0">
              <a:solidFill>
                <a:schemeClr val="tx1"/>
              </a:solidFill>
              <a:latin typeface="微软雅黑" pitchFamily="34" charset="-122"/>
              <a:ea typeface="微软雅黑" pitchFamily="34" charset="-122"/>
              <a:cs typeface="+mn-cs"/>
            </a:endParaRPr>
          </a:p>
        </p:txBody>
      </p:sp>
      <p:sp>
        <p:nvSpPr>
          <p:cNvPr id="95" name="圆角矩形 94"/>
          <p:cNvSpPr/>
          <p:nvPr/>
        </p:nvSpPr>
        <p:spPr>
          <a:xfrm>
            <a:off x="3825581" y="3949420"/>
            <a:ext cx="720000" cy="346536"/>
          </a:xfrm>
          <a:prstGeom prst="roundRect">
            <a:avLst/>
          </a:prstGeom>
          <a:solidFill>
            <a:schemeClr val="bg1"/>
          </a:solidFill>
          <a:ln w="12700">
            <a:solidFill>
              <a:schemeClr val="accent4"/>
            </a:solidFill>
          </a:ln>
          <a:effectLst/>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rtl="0" fontAlgn="base">
              <a:spcBef>
                <a:spcPct val="0"/>
              </a:spcBef>
              <a:spcAft>
                <a:spcPct val="0"/>
              </a:spcAft>
            </a:pPr>
            <a:r>
              <a:rPr lang="zh-CN" altLang="en-US" sz="1200" kern="1200" dirty="0" smtClean="0">
                <a:solidFill>
                  <a:schemeClr val="tx1"/>
                </a:solidFill>
                <a:latin typeface="微软雅黑" pitchFamily="34" charset="-122"/>
                <a:ea typeface="微软雅黑" pitchFamily="34" charset="-122"/>
                <a:cs typeface="+mn-cs"/>
              </a:rPr>
              <a:t>分享</a:t>
            </a:r>
            <a:endParaRPr lang="zh-CN" altLang="en-US" sz="1200" kern="1200" dirty="0">
              <a:solidFill>
                <a:schemeClr val="tx1"/>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39877741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5215133" y="1525042"/>
            <a:ext cx="3754053" cy="5144804"/>
          </a:xfrm>
          <a:prstGeom prst="rect">
            <a:avLst/>
          </a:prstGeom>
          <a:gradFill>
            <a:gsLst>
              <a:gs pos="0">
                <a:srgbClr val="1D03E0">
                  <a:alpha val="62000"/>
                </a:srgbClr>
              </a:gs>
              <a:gs pos="100000">
                <a:srgbClr val="280F93">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18"/>
          <p:cNvSpPr/>
          <p:nvPr/>
        </p:nvSpPr>
        <p:spPr>
          <a:xfrm>
            <a:off x="234761" y="5598809"/>
            <a:ext cx="2327225" cy="1080000"/>
          </a:xfrm>
          <a:prstGeom prst="rect">
            <a:avLst/>
          </a:prstGeom>
          <a:solidFill>
            <a:schemeClr val="accent6">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20" name="矩形 19"/>
          <p:cNvSpPr/>
          <p:nvPr/>
        </p:nvSpPr>
        <p:spPr>
          <a:xfrm>
            <a:off x="2564652" y="5589845"/>
            <a:ext cx="2505625" cy="1080000"/>
          </a:xfrm>
          <a:prstGeom prst="rect">
            <a:avLst/>
          </a:prstGeom>
          <a:solidFill>
            <a:srgbClr val="BDBFC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18" name="矩形 17"/>
          <p:cNvSpPr/>
          <p:nvPr/>
        </p:nvSpPr>
        <p:spPr>
          <a:xfrm>
            <a:off x="2570014" y="4092745"/>
            <a:ext cx="2505625" cy="1497100"/>
          </a:xfrm>
          <a:prstGeom prst="rect">
            <a:avLst/>
          </a:prstGeom>
          <a:solidFill>
            <a:schemeClr val="accent4">
              <a:lumMod val="60000"/>
              <a:lumOff val="4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12" name="矩形 11"/>
          <p:cNvSpPr/>
          <p:nvPr/>
        </p:nvSpPr>
        <p:spPr>
          <a:xfrm>
            <a:off x="234761" y="4101709"/>
            <a:ext cx="2335253" cy="1497100"/>
          </a:xfrm>
          <a:prstGeom prst="rect">
            <a:avLst/>
          </a:prstGeom>
          <a:solidFill>
            <a:schemeClr val="accent5">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544195"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
        <p:nvSpPr>
          <p:cNvPr id="3" name="灯片编号占位符 2"/>
          <p:cNvSpPr>
            <a:spLocks noGrp="1"/>
          </p:cNvSpPr>
          <p:nvPr>
            <p:ph type="sldNum" sz="quarter" idx="13"/>
          </p:nvPr>
        </p:nvSpPr>
        <p:spPr/>
        <p:txBody>
          <a:bodyPr/>
          <a:lstStyle/>
          <a:p>
            <a:fld id="{752A6C19-FA33-4538-AB63-58099611DA71}" type="slidenum">
              <a:rPr lang="zh-CN" altLang="en-US" smtClean="0"/>
              <a:t>9</a:t>
            </a:fld>
            <a:endParaRPr lang="zh-CN" altLang="en-US" dirty="0"/>
          </a:p>
        </p:txBody>
      </p:sp>
      <p:sp>
        <p:nvSpPr>
          <p:cNvPr id="4" name="Rectangle 2"/>
          <p:cNvSpPr txBox="1">
            <a:spLocks noChangeArrowheads="1"/>
          </p:cNvSpPr>
          <p:nvPr/>
        </p:nvSpPr>
        <p:spPr>
          <a:xfrm>
            <a:off x="1196786" y="112059"/>
            <a:ext cx="7772400" cy="468313"/>
          </a:xfrm>
          <a:prstGeom prst="rect">
            <a:avLst/>
          </a:prstGeom>
        </p:spPr>
        <p:txBody>
          <a:bodyPr anchor="ctr" anchorCtr="0"/>
          <a:lstStyle>
            <a:lvl1pPr algn="ctr" eaLnBrk="1" hangingPunct="1">
              <a:defRPr sz="4400">
                <a:latin typeface="Calibri"/>
                <a:ea typeface="Calibri"/>
                <a:cs typeface="Calibri"/>
                <a:sym typeface="Calibri"/>
              </a:defRPr>
            </a:lvl1pPr>
            <a:lvl2pPr algn="ctr" eaLnBrk="1" hangingPunct="1">
              <a:defRPr sz="4400">
                <a:latin typeface="Calibri"/>
                <a:ea typeface="Calibri"/>
                <a:cs typeface="Calibri"/>
                <a:sym typeface="Calibri"/>
              </a:defRPr>
            </a:lvl2pPr>
            <a:lvl3pPr algn="ctr" eaLnBrk="1" hangingPunct="1">
              <a:defRPr sz="4400">
                <a:latin typeface="Calibri"/>
                <a:ea typeface="Calibri"/>
                <a:cs typeface="Calibri"/>
                <a:sym typeface="Calibri"/>
              </a:defRPr>
            </a:lvl3pPr>
            <a:lvl4pPr algn="ctr" eaLnBrk="1" hangingPunct="1">
              <a:defRPr sz="4400">
                <a:latin typeface="Calibri"/>
                <a:ea typeface="Calibri"/>
                <a:cs typeface="Calibri"/>
                <a:sym typeface="Calibri"/>
              </a:defRPr>
            </a:lvl4pPr>
            <a:lvl5pPr algn="ctr" eaLnBrk="1" hangingPunct="1">
              <a:defRPr sz="4400">
                <a:latin typeface="Calibri"/>
                <a:ea typeface="Calibri"/>
                <a:cs typeface="Calibri"/>
                <a:sym typeface="Calibri"/>
              </a:defRPr>
            </a:lvl5pPr>
            <a:lvl6pPr indent="457200" algn="ctr" eaLnBrk="1" hangingPunct="1">
              <a:defRPr sz="4400">
                <a:latin typeface="Calibri"/>
                <a:ea typeface="Calibri"/>
                <a:cs typeface="Calibri"/>
                <a:sym typeface="Calibri"/>
              </a:defRPr>
            </a:lvl6pPr>
            <a:lvl7pPr indent="914400" algn="ctr" eaLnBrk="1" hangingPunct="1">
              <a:defRPr sz="4400">
                <a:latin typeface="Calibri"/>
                <a:ea typeface="Calibri"/>
                <a:cs typeface="Calibri"/>
                <a:sym typeface="Calibri"/>
              </a:defRPr>
            </a:lvl7pPr>
            <a:lvl8pPr indent="1371600" algn="ctr" eaLnBrk="1" hangingPunct="1">
              <a:defRPr sz="4400">
                <a:latin typeface="Calibri"/>
                <a:ea typeface="Calibri"/>
                <a:cs typeface="Calibri"/>
                <a:sym typeface="Calibri"/>
              </a:defRPr>
            </a:lvl8pPr>
            <a:lvl9pPr indent="1828800" algn="ctr" eaLnBrk="1" hangingPunct="1">
              <a:defRPr sz="4400">
                <a:latin typeface="Calibri"/>
                <a:ea typeface="Calibri"/>
                <a:cs typeface="Calibri"/>
                <a:sym typeface="Calibri"/>
              </a:defRPr>
            </a:lvl9pPr>
          </a:lstStyle>
          <a:p>
            <a:pPr algn="r" defTabSz="914400"/>
            <a:r>
              <a:rPr lang="zh-CN" altLang="en-US" sz="2400" b="1" dirty="0" smtClean="0">
                <a:latin typeface="华文细黑" panose="02010600040101010101" pitchFamily="2" charset="-122"/>
                <a:ea typeface="华文细黑" panose="02010600040101010101" pitchFamily="2" charset="-122"/>
              </a:rPr>
              <a:t>直播</a:t>
            </a:r>
            <a:endParaRPr lang="zh-CN" altLang="en-US" sz="2400" b="1" dirty="0">
              <a:latin typeface="华文细黑" panose="02010600040101010101" pitchFamily="2" charset="-122"/>
              <a:ea typeface="华文细黑" panose="02010600040101010101" pitchFamily="2" charset="-122"/>
            </a:endParaRPr>
          </a:p>
        </p:txBody>
      </p:sp>
      <p:sp>
        <p:nvSpPr>
          <p:cNvPr id="5" name="TextBox 2"/>
          <p:cNvSpPr txBox="1"/>
          <p:nvPr/>
        </p:nvSpPr>
        <p:spPr>
          <a:xfrm>
            <a:off x="185498" y="720247"/>
            <a:ext cx="8783688" cy="682116"/>
          </a:xfrm>
          <a:prstGeom prst="rect">
            <a:avLst/>
          </a:prstGeom>
          <a:noFill/>
          <a:ln>
            <a:solidFill>
              <a:schemeClr val="accent6">
                <a:lumMod val="75000"/>
              </a:schemeClr>
            </a:solidFill>
            <a:prstDash val="dash"/>
          </a:ln>
        </p:spPr>
        <p:txBody>
          <a:bodyPr wrap="square" rtlCol="0">
            <a:noAutofit/>
          </a:bodyPr>
          <a:lstStyle/>
          <a:p>
            <a:pPr algn="l" rtl="0" latinLnBrk="1" hangingPunct="0"/>
            <a:r>
              <a:rPr lang="zh-CN" altLang="en-US" dirty="0">
                <a:solidFill>
                  <a:srgbClr val="000000"/>
                </a:solidFill>
                <a:latin typeface="微软雅黑" pitchFamily="34" charset="-122"/>
                <a:ea typeface="微软雅黑" pitchFamily="34" charset="-122"/>
              </a:rPr>
              <a:t>直播（</a:t>
            </a:r>
            <a:r>
              <a:rPr lang="en-US" altLang="zh-CN" dirty="0">
                <a:solidFill>
                  <a:srgbClr val="000000"/>
                </a:solidFill>
                <a:latin typeface="微软雅黑" pitchFamily="34" charset="-122"/>
                <a:ea typeface="微软雅黑" pitchFamily="34" charset="-122"/>
              </a:rPr>
              <a:t>Live Video Broadcasting</a:t>
            </a:r>
            <a:r>
              <a:rPr lang="zh-CN" altLang="en-US" dirty="0">
                <a:solidFill>
                  <a:srgbClr val="000000"/>
                </a:solidFill>
                <a:latin typeface="微软雅黑" pitchFamily="34" charset="-122"/>
                <a:ea typeface="微软雅黑" pitchFamily="34" charset="-122"/>
              </a:rPr>
              <a:t>）依托卓望流媒体强大的技术平台，为您提供专业稳定快速的直播接入和分发服务，全面满足超低延迟和超大并发访问量的苛刻要求</a:t>
            </a:r>
          </a:p>
        </p:txBody>
      </p:sp>
      <p:pic>
        <p:nvPicPr>
          <p:cNvPr id="1026" name="Picture 2" descr="http://upload.admin5.com/2016/0520/146370374348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61" y="1547874"/>
            <a:ext cx="4848225" cy="25146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85498" y="4101709"/>
            <a:ext cx="2376488" cy="1488003"/>
            <a:chOff x="185498" y="4101709"/>
            <a:chExt cx="2376488" cy="1488003"/>
          </a:xfrm>
        </p:grpSpPr>
        <p:sp>
          <p:nvSpPr>
            <p:cNvPr id="8" name="矩形 82"/>
            <p:cNvSpPr>
              <a:spLocks noChangeArrowheads="1"/>
            </p:cNvSpPr>
            <p:nvPr/>
          </p:nvSpPr>
          <p:spPr bwMode="auto">
            <a:xfrm>
              <a:off x="185498" y="4418494"/>
              <a:ext cx="2376488" cy="117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100" dirty="0">
                  <a:latin typeface="微软雅黑" pitchFamily="34" charset="-122"/>
                  <a:ea typeface="微软雅黑" pitchFamily="34" charset="-122"/>
                </a:rPr>
                <a:t>支持</a:t>
              </a:r>
              <a:r>
                <a:rPr lang="en-US" altLang="zh-CN" sz="1100" dirty="0">
                  <a:latin typeface="微软雅黑" pitchFamily="34" charset="-122"/>
                  <a:ea typeface="微软雅黑" pitchFamily="34" charset="-122"/>
                </a:rPr>
                <a:t>HLS/RTMP</a:t>
              </a:r>
              <a:r>
                <a:rPr lang="zh-CN" altLang="en-US" sz="1100" dirty="0">
                  <a:latin typeface="微软雅黑" pitchFamily="34" charset="-122"/>
                  <a:ea typeface="微软雅黑" pitchFamily="34" charset="-122"/>
                </a:rPr>
                <a:t>推流等多种直播源接入方式。提供</a:t>
              </a:r>
              <a:r>
                <a:rPr lang="en-US" altLang="zh-CN" sz="1100" dirty="0">
                  <a:latin typeface="微软雅黑" pitchFamily="34" charset="-122"/>
                  <a:ea typeface="微软雅黑" pitchFamily="34" charset="-122"/>
                </a:rPr>
                <a:t>RTMP</a:t>
              </a:r>
              <a:r>
                <a:rPr lang="zh-CN" altLang="en-US" sz="1100" dirty="0">
                  <a:latin typeface="微软雅黑" pitchFamily="34" charset="-122"/>
                  <a:ea typeface="微软雅黑" pitchFamily="34" charset="-122"/>
                </a:rPr>
                <a:t>推流</a:t>
              </a:r>
              <a:r>
                <a:rPr lang="en-US" altLang="zh-CN" sz="1100" dirty="0">
                  <a:latin typeface="微软雅黑" pitchFamily="34" charset="-122"/>
                  <a:ea typeface="微软雅黑" pitchFamily="34" charset="-122"/>
                </a:rPr>
                <a:t>SDK</a:t>
              </a:r>
              <a:r>
                <a:rPr lang="zh-CN" altLang="en-US" sz="1100" dirty="0">
                  <a:latin typeface="微软雅黑" pitchFamily="34" charset="-122"/>
                  <a:ea typeface="微软雅黑" pitchFamily="34" charset="-122"/>
                </a:rPr>
                <a:t>，对腾讯云深入优化，并集成了尖端的美白</a:t>
              </a:r>
              <a:r>
                <a:rPr lang="zh-CN" altLang="en-US" sz="1100" dirty="0" smtClean="0">
                  <a:latin typeface="微软雅黑" pitchFamily="34" charset="-122"/>
                  <a:ea typeface="微软雅黑" pitchFamily="34" charset="-122"/>
                </a:rPr>
                <a:t>、降噪等功能，为手机直播打造一站式解决方案。</a:t>
              </a:r>
              <a:endParaRPr lang="zh-CN" altLang="en-US" sz="1600" dirty="0">
                <a:latin typeface="微软雅黑" pitchFamily="34" charset="-122"/>
                <a:ea typeface="微软雅黑" pitchFamily="34" charset="-122"/>
              </a:endParaRPr>
            </a:p>
          </p:txBody>
        </p:sp>
        <p:sp>
          <p:nvSpPr>
            <p:cNvPr id="9" name="矩形 83"/>
            <p:cNvSpPr>
              <a:spLocks noChangeArrowheads="1"/>
            </p:cNvSpPr>
            <p:nvPr/>
          </p:nvSpPr>
          <p:spPr bwMode="auto">
            <a:xfrm>
              <a:off x="185498" y="4101709"/>
              <a:ext cx="1441450" cy="34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400" dirty="0">
                  <a:latin typeface="微软雅黑" pitchFamily="34" charset="-122"/>
                  <a:ea typeface="微软雅黑" pitchFamily="34" charset="-122"/>
                </a:rPr>
                <a:t>灵活</a:t>
              </a:r>
              <a:r>
                <a:rPr lang="zh-CN" altLang="en-US" sz="1400" dirty="0" smtClean="0">
                  <a:latin typeface="微软雅黑" pitchFamily="34" charset="-122"/>
                  <a:ea typeface="微软雅黑" pitchFamily="34" charset="-122"/>
                </a:rPr>
                <a:t>接入</a:t>
              </a:r>
              <a:endParaRPr lang="zh-CN" altLang="en-US" sz="1400" dirty="0">
                <a:latin typeface="微软雅黑" pitchFamily="34" charset="-122"/>
                <a:ea typeface="微软雅黑" pitchFamily="34" charset="-122"/>
              </a:endParaRPr>
            </a:p>
          </p:txBody>
        </p:sp>
      </p:grpSp>
      <p:grpSp>
        <p:nvGrpSpPr>
          <p:cNvPr id="6" name="组合 5"/>
          <p:cNvGrpSpPr/>
          <p:nvPr/>
        </p:nvGrpSpPr>
        <p:grpSpPr>
          <a:xfrm>
            <a:off x="2561986" y="4101709"/>
            <a:ext cx="2376488" cy="1049346"/>
            <a:chOff x="2561986" y="4101709"/>
            <a:chExt cx="2376488" cy="1049346"/>
          </a:xfrm>
        </p:grpSpPr>
        <p:sp>
          <p:nvSpPr>
            <p:cNvPr id="10" name="矩形 82"/>
            <p:cNvSpPr>
              <a:spLocks noChangeArrowheads="1"/>
            </p:cNvSpPr>
            <p:nvPr/>
          </p:nvSpPr>
          <p:spPr bwMode="auto">
            <a:xfrm>
              <a:off x="2561986" y="4419957"/>
              <a:ext cx="2376488" cy="73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100" dirty="0">
                  <a:latin typeface="微软雅黑" pitchFamily="34" charset="-122"/>
                  <a:ea typeface="微软雅黑" pitchFamily="34" charset="-122"/>
                </a:rPr>
                <a:t>提供快速可靠的格式转换； 支持</a:t>
              </a:r>
              <a:r>
                <a:rPr lang="en-US" altLang="zh-CN" sz="1100" dirty="0">
                  <a:latin typeface="微软雅黑" pitchFamily="34" charset="-122"/>
                  <a:ea typeface="微软雅黑" pitchFamily="34" charset="-122"/>
                </a:rPr>
                <a:t>FLV</a:t>
              </a:r>
              <a:r>
                <a:rPr lang="zh-CN" altLang="en-US" sz="1100" dirty="0">
                  <a:latin typeface="微软雅黑" pitchFamily="34" charset="-122"/>
                  <a:ea typeface="微软雅黑" pitchFamily="34" charset="-122"/>
                </a:rPr>
                <a:t>、</a:t>
              </a:r>
              <a:r>
                <a:rPr lang="en-US" altLang="zh-CN" sz="1100" dirty="0">
                  <a:latin typeface="微软雅黑" pitchFamily="34" charset="-122"/>
                  <a:ea typeface="微软雅黑" pitchFamily="34" charset="-122"/>
                </a:rPr>
                <a:t>HLS</a:t>
              </a:r>
              <a:r>
                <a:rPr lang="zh-CN" altLang="en-US" sz="1100" dirty="0">
                  <a:latin typeface="微软雅黑" pitchFamily="34" charset="-122"/>
                  <a:ea typeface="微软雅黑" pitchFamily="34" charset="-122"/>
                </a:rPr>
                <a:t>以及</a:t>
              </a:r>
              <a:r>
                <a:rPr lang="en-US" altLang="zh-CN" sz="1100" dirty="0">
                  <a:latin typeface="微软雅黑" pitchFamily="34" charset="-122"/>
                  <a:ea typeface="微软雅黑" pitchFamily="34" charset="-122"/>
                </a:rPr>
                <a:t>RTMP</a:t>
              </a:r>
              <a:r>
                <a:rPr lang="zh-CN" altLang="en-US" sz="1100" dirty="0">
                  <a:latin typeface="微软雅黑" pitchFamily="34" charset="-122"/>
                  <a:ea typeface="微软雅黑" pitchFamily="34" charset="-122"/>
                </a:rPr>
                <a:t>下发； 支持直播过程多码率转码和水印添加</a:t>
              </a:r>
              <a:r>
                <a:rPr lang="zh-CN" altLang="en-US" sz="11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11" name="矩形 83"/>
            <p:cNvSpPr>
              <a:spLocks noChangeArrowheads="1"/>
            </p:cNvSpPr>
            <p:nvPr/>
          </p:nvSpPr>
          <p:spPr bwMode="auto">
            <a:xfrm>
              <a:off x="2561986" y="4101709"/>
              <a:ext cx="1441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dirty="0">
                  <a:latin typeface="微软雅黑" pitchFamily="34" charset="-122"/>
                  <a:ea typeface="微软雅黑" pitchFamily="34" charset="-122"/>
                </a:rPr>
                <a:t>可靠转换</a:t>
              </a:r>
            </a:p>
          </p:txBody>
        </p:sp>
      </p:grpSp>
      <p:sp>
        <p:nvSpPr>
          <p:cNvPr id="13" name="矩形 82"/>
          <p:cNvSpPr>
            <a:spLocks noChangeArrowheads="1"/>
          </p:cNvSpPr>
          <p:nvPr/>
        </p:nvSpPr>
        <p:spPr bwMode="auto">
          <a:xfrm>
            <a:off x="193526" y="5942488"/>
            <a:ext cx="2376488" cy="53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100" dirty="0">
                <a:latin typeface="微软雅黑" pitchFamily="34" charset="-122"/>
                <a:ea typeface="微软雅黑" pitchFamily="34" charset="-122"/>
              </a:rPr>
              <a:t>可支持百万并发直播收看；海量</a:t>
            </a:r>
            <a:r>
              <a:rPr lang="en-US" altLang="zh-CN" sz="1100" dirty="0">
                <a:latin typeface="微软雅黑" pitchFamily="34" charset="-122"/>
                <a:ea typeface="微软雅黑" pitchFamily="34" charset="-122"/>
              </a:rPr>
              <a:t>CDN</a:t>
            </a:r>
            <a:r>
              <a:rPr lang="zh-CN" altLang="en-US" sz="1100" dirty="0">
                <a:latin typeface="微软雅黑" pitchFamily="34" charset="-122"/>
                <a:ea typeface="微软雅黑" pitchFamily="34" charset="-122"/>
              </a:rPr>
              <a:t>节点提供全方位覆盖</a:t>
            </a:r>
          </a:p>
        </p:txBody>
      </p:sp>
      <p:sp>
        <p:nvSpPr>
          <p:cNvPr id="14" name="矩形 83"/>
          <p:cNvSpPr>
            <a:spLocks noChangeArrowheads="1"/>
          </p:cNvSpPr>
          <p:nvPr/>
        </p:nvSpPr>
        <p:spPr bwMode="auto">
          <a:xfrm>
            <a:off x="206973" y="5598809"/>
            <a:ext cx="1441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dirty="0">
                <a:latin typeface="微软雅黑" pitchFamily="34" charset="-122"/>
                <a:ea typeface="微软雅黑" pitchFamily="34" charset="-122"/>
              </a:rPr>
              <a:t>超高容量支持</a:t>
            </a:r>
          </a:p>
        </p:txBody>
      </p:sp>
      <p:sp>
        <p:nvSpPr>
          <p:cNvPr id="15" name="矩形 82"/>
          <p:cNvSpPr>
            <a:spLocks noChangeArrowheads="1"/>
          </p:cNvSpPr>
          <p:nvPr/>
        </p:nvSpPr>
        <p:spPr bwMode="auto">
          <a:xfrm>
            <a:off x="2601477" y="5920077"/>
            <a:ext cx="2376488" cy="7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100" dirty="0">
                <a:latin typeface="微软雅黑" pitchFamily="34" charset="-122"/>
                <a:ea typeface="微软雅黑" pitchFamily="34" charset="-122"/>
              </a:rPr>
              <a:t>提供快速播放器代码发布功能，轻松呈现直播效果； 支持自定义播放器密码</a:t>
            </a:r>
          </a:p>
        </p:txBody>
      </p:sp>
      <p:sp>
        <p:nvSpPr>
          <p:cNvPr id="16" name="矩形 83"/>
          <p:cNvSpPr>
            <a:spLocks noChangeArrowheads="1"/>
          </p:cNvSpPr>
          <p:nvPr/>
        </p:nvSpPr>
        <p:spPr bwMode="auto">
          <a:xfrm>
            <a:off x="2614924" y="5576398"/>
            <a:ext cx="1441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dirty="0">
                <a:latin typeface="微软雅黑" pitchFamily="34" charset="-122"/>
                <a:ea typeface="微软雅黑" pitchFamily="34" charset="-122"/>
              </a:rPr>
              <a:t>播放器发布</a:t>
            </a:r>
          </a:p>
        </p:txBody>
      </p:sp>
      <p:sp>
        <p:nvSpPr>
          <p:cNvPr id="21" name="矩形 7"/>
          <p:cNvSpPr>
            <a:spLocks noChangeArrowheads="1"/>
          </p:cNvSpPr>
          <p:nvPr/>
        </p:nvSpPr>
        <p:spPr bwMode="auto">
          <a:xfrm>
            <a:off x="5302372" y="1899043"/>
            <a:ext cx="3666813" cy="4770802"/>
          </a:xfrm>
          <a:prstGeom prst="rect">
            <a:avLst/>
          </a:prstGeom>
          <a:solidFill>
            <a:srgbClr val="FFFFFF">
              <a:alpha val="29019"/>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buFont typeface="Wingdings" pitchFamily="2" charset="2"/>
              <a:buChar char="n"/>
            </a:pPr>
            <a:r>
              <a:rPr lang="zh-CN" altLang="en-US" sz="1400" dirty="0">
                <a:solidFill>
                  <a:schemeClr val="bg1"/>
                </a:solidFill>
                <a:latin typeface="微软雅黑" pitchFamily="34" charset="-122"/>
                <a:ea typeface="微软雅黑" pitchFamily="34" charset="-122"/>
              </a:rPr>
              <a:t>直播接入</a:t>
            </a:r>
          </a:p>
          <a:p>
            <a:r>
              <a:rPr lang="zh-CN" altLang="en-US" sz="1100" dirty="0">
                <a:solidFill>
                  <a:schemeClr val="bg1"/>
                </a:solidFill>
                <a:latin typeface="微软雅黑" pitchFamily="34" charset="-122"/>
                <a:ea typeface="微软雅黑" pitchFamily="34" charset="-122"/>
              </a:rPr>
              <a:t>支持</a:t>
            </a:r>
            <a:r>
              <a:rPr lang="en-US" altLang="zh-CN" sz="1100" dirty="0">
                <a:solidFill>
                  <a:schemeClr val="bg1"/>
                </a:solidFill>
                <a:latin typeface="微软雅黑" pitchFamily="34" charset="-122"/>
                <a:ea typeface="微软雅黑" pitchFamily="34" charset="-122"/>
              </a:rPr>
              <a:t>RTMP</a:t>
            </a:r>
            <a:r>
              <a:rPr lang="zh-CN" altLang="en-US" sz="1100" dirty="0">
                <a:solidFill>
                  <a:schemeClr val="bg1"/>
                </a:solidFill>
                <a:latin typeface="微软雅黑" pitchFamily="34" charset="-122"/>
                <a:ea typeface="微软雅黑" pitchFamily="34" charset="-122"/>
              </a:rPr>
              <a:t>推流，即将支持定义多个直播源，并支持</a:t>
            </a:r>
            <a:r>
              <a:rPr lang="zh-CN" altLang="en-US" sz="1100" dirty="0" smtClean="0">
                <a:solidFill>
                  <a:schemeClr val="bg1"/>
                </a:solidFill>
                <a:latin typeface="微软雅黑" pitchFamily="34" charset="-122"/>
                <a:ea typeface="微软雅黑" pitchFamily="34" charset="-122"/>
              </a:rPr>
              <a:t>排序</a:t>
            </a:r>
            <a:endParaRPr lang="en-US" altLang="zh-CN" sz="1100" dirty="0" smtClean="0">
              <a:solidFill>
                <a:schemeClr val="bg1"/>
              </a:solidFill>
              <a:latin typeface="微软雅黑" pitchFamily="34" charset="-122"/>
              <a:ea typeface="微软雅黑" pitchFamily="34" charset="-122"/>
            </a:endParaRPr>
          </a:p>
          <a:p>
            <a:endParaRPr lang="en-US" altLang="zh-CN" sz="1100" dirty="0" smtClean="0">
              <a:solidFill>
                <a:schemeClr val="bg1"/>
              </a:solidFill>
              <a:latin typeface="微软雅黑" pitchFamily="34" charset="-122"/>
              <a:ea typeface="微软雅黑" pitchFamily="34" charset="-122"/>
            </a:endParaRPr>
          </a:p>
          <a:p>
            <a:pPr marL="285750" indent="-285750">
              <a:buFont typeface="Wingdings" pitchFamily="2" charset="2"/>
              <a:buChar char="n"/>
            </a:pPr>
            <a:r>
              <a:rPr lang="zh-CN" altLang="en-US" sz="1400" dirty="0">
                <a:solidFill>
                  <a:schemeClr val="bg1"/>
                </a:solidFill>
                <a:latin typeface="微软雅黑" pitchFamily="34" charset="-122"/>
                <a:ea typeface="微软雅黑" pitchFamily="34" charset="-122"/>
              </a:rPr>
              <a:t>直播下发</a:t>
            </a:r>
          </a:p>
          <a:p>
            <a:r>
              <a:rPr lang="zh-CN" altLang="en-US" sz="1100" dirty="0">
                <a:solidFill>
                  <a:schemeClr val="bg1"/>
                </a:solidFill>
                <a:latin typeface="微软雅黑" pitchFamily="34" charset="-122"/>
                <a:ea typeface="微软雅黑" pitchFamily="34" charset="-122"/>
              </a:rPr>
              <a:t>支持</a:t>
            </a:r>
            <a:r>
              <a:rPr lang="en-US" altLang="zh-CN" sz="1100" dirty="0">
                <a:solidFill>
                  <a:schemeClr val="bg1"/>
                </a:solidFill>
                <a:latin typeface="微软雅黑" pitchFamily="34" charset="-122"/>
                <a:ea typeface="微软雅黑" pitchFamily="34" charset="-122"/>
              </a:rPr>
              <a:t>FLV/HLS/RTMP</a:t>
            </a:r>
            <a:r>
              <a:rPr lang="zh-CN" altLang="en-US" sz="1100" dirty="0" smtClean="0">
                <a:solidFill>
                  <a:schemeClr val="bg1"/>
                </a:solidFill>
                <a:latin typeface="微软雅黑" pitchFamily="34" charset="-122"/>
                <a:ea typeface="微软雅黑" pitchFamily="34" charset="-122"/>
              </a:rPr>
              <a:t>下发</a:t>
            </a:r>
            <a:endParaRPr lang="en-US" altLang="zh-CN" sz="1100" dirty="0" smtClean="0">
              <a:solidFill>
                <a:schemeClr val="bg1"/>
              </a:solidFill>
              <a:latin typeface="微软雅黑" pitchFamily="34" charset="-122"/>
              <a:ea typeface="微软雅黑" pitchFamily="34" charset="-122"/>
            </a:endParaRPr>
          </a:p>
          <a:p>
            <a:endParaRPr lang="en-US" altLang="zh-CN" sz="1100" dirty="0" smtClean="0">
              <a:solidFill>
                <a:schemeClr val="bg1"/>
              </a:solidFill>
              <a:latin typeface="微软雅黑" pitchFamily="34" charset="-122"/>
              <a:ea typeface="微软雅黑" pitchFamily="34" charset="-122"/>
            </a:endParaRPr>
          </a:p>
          <a:p>
            <a:pPr marL="171450" indent="-171450">
              <a:buFont typeface="Wingdings" pitchFamily="2" charset="2"/>
              <a:buChar char="n"/>
            </a:pPr>
            <a:r>
              <a:rPr lang="en-US" altLang="zh-CN" sz="1400" dirty="0" smtClean="0">
                <a:solidFill>
                  <a:schemeClr val="bg1"/>
                </a:solidFill>
                <a:latin typeface="微软雅黑" pitchFamily="34" charset="-122"/>
                <a:ea typeface="微软雅黑" pitchFamily="34" charset="-122"/>
              </a:rPr>
              <a:t>  API</a:t>
            </a:r>
            <a:endParaRPr lang="en-US" altLang="zh-CN" sz="1400" dirty="0">
              <a:solidFill>
                <a:schemeClr val="bg1"/>
              </a:solidFill>
              <a:latin typeface="微软雅黑" pitchFamily="34" charset="-122"/>
              <a:ea typeface="微软雅黑" pitchFamily="34" charset="-122"/>
            </a:endParaRPr>
          </a:p>
          <a:p>
            <a:r>
              <a:rPr lang="zh-CN" altLang="en-US" sz="1100" dirty="0">
                <a:solidFill>
                  <a:schemeClr val="bg1"/>
                </a:solidFill>
                <a:latin typeface="微软雅黑" pitchFamily="34" charset="-122"/>
                <a:ea typeface="微软雅黑" pitchFamily="34" charset="-122"/>
              </a:rPr>
              <a:t>提供直播频道创建、修改、查询等</a:t>
            </a:r>
            <a:r>
              <a:rPr lang="en-US" altLang="zh-CN" sz="1100" dirty="0">
                <a:solidFill>
                  <a:schemeClr val="bg1"/>
                </a:solidFill>
                <a:latin typeface="微软雅黑" pitchFamily="34" charset="-122"/>
                <a:ea typeface="微软雅黑" pitchFamily="34" charset="-122"/>
              </a:rPr>
              <a:t>API</a:t>
            </a:r>
            <a:r>
              <a:rPr lang="zh-CN" altLang="en-US" sz="1100" dirty="0">
                <a:solidFill>
                  <a:schemeClr val="bg1"/>
                </a:solidFill>
                <a:latin typeface="微软雅黑" pitchFamily="34" charset="-122"/>
                <a:ea typeface="微软雅黑" pitchFamily="34" charset="-122"/>
              </a:rPr>
              <a:t>功能，可无缝同自有视频内容管理系统整合</a:t>
            </a:r>
            <a:r>
              <a:rPr lang="zh-CN" altLang="en-US" sz="1100" dirty="0" smtClean="0">
                <a:solidFill>
                  <a:schemeClr val="bg1"/>
                </a:solidFill>
                <a:latin typeface="微软雅黑" pitchFamily="34" charset="-122"/>
                <a:ea typeface="微软雅黑" pitchFamily="34" charset="-122"/>
              </a:rPr>
              <a:t>集成</a:t>
            </a:r>
            <a:endParaRPr lang="en-US" altLang="zh-CN" sz="1100" dirty="0" smtClean="0">
              <a:solidFill>
                <a:schemeClr val="bg1"/>
              </a:solidFill>
              <a:latin typeface="微软雅黑" pitchFamily="34" charset="-122"/>
              <a:ea typeface="微软雅黑" pitchFamily="34" charset="-122"/>
            </a:endParaRPr>
          </a:p>
          <a:p>
            <a:endParaRPr lang="zh-CN" altLang="en-US" sz="1100" dirty="0">
              <a:solidFill>
                <a:schemeClr val="bg1"/>
              </a:solidFill>
              <a:latin typeface="微软雅黑" pitchFamily="34" charset="-122"/>
              <a:ea typeface="微软雅黑" pitchFamily="34" charset="-122"/>
            </a:endParaRPr>
          </a:p>
          <a:p>
            <a:pPr marL="171450" indent="-171450">
              <a:buFont typeface="Wingdings" pitchFamily="2" charset="2"/>
              <a:buChar char="n"/>
            </a:pPr>
            <a:r>
              <a:rPr lang="zh-CN" altLang="en-US" sz="1400" dirty="0">
                <a:solidFill>
                  <a:schemeClr val="bg1"/>
                </a:solidFill>
                <a:latin typeface="微软雅黑" pitchFamily="34" charset="-122"/>
                <a:ea typeface="微软雅黑" pitchFamily="34" charset="-122"/>
              </a:rPr>
              <a:t>黑白名单安全防护</a:t>
            </a:r>
          </a:p>
          <a:p>
            <a:r>
              <a:rPr lang="zh-CN" altLang="en-US" sz="1100" dirty="0">
                <a:solidFill>
                  <a:schemeClr val="bg1"/>
                </a:solidFill>
                <a:latin typeface="微软雅黑" pitchFamily="34" charset="-122"/>
                <a:ea typeface="微软雅黑" pitchFamily="34" charset="-122"/>
              </a:rPr>
              <a:t>提供灵活的黑白名单功能，灵活制定安全策略，保护直播内容</a:t>
            </a:r>
            <a:r>
              <a:rPr lang="zh-CN" altLang="en-US" sz="1100" dirty="0" smtClean="0">
                <a:solidFill>
                  <a:schemeClr val="bg1"/>
                </a:solidFill>
                <a:latin typeface="微软雅黑" pitchFamily="34" charset="-122"/>
                <a:ea typeface="微软雅黑" pitchFamily="34" charset="-122"/>
              </a:rPr>
              <a:t>安全</a:t>
            </a:r>
            <a:endParaRPr lang="en-US" altLang="zh-CN" sz="1100" dirty="0" smtClean="0">
              <a:solidFill>
                <a:schemeClr val="bg1"/>
              </a:solidFill>
              <a:latin typeface="微软雅黑" pitchFamily="34" charset="-122"/>
              <a:ea typeface="微软雅黑" pitchFamily="34" charset="-122"/>
            </a:endParaRPr>
          </a:p>
          <a:p>
            <a:endParaRPr lang="zh-CN" altLang="en-US" sz="1100" dirty="0">
              <a:solidFill>
                <a:schemeClr val="bg1"/>
              </a:solidFill>
              <a:latin typeface="微软雅黑" pitchFamily="34" charset="-122"/>
              <a:ea typeface="微软雅黑" pitchFamily="34" charset="-122"/>
            </a:endParaRPr>
          </a:p>
          <a:p>
            <a:pPr marL="171450" indent="-171450">
              <a:buFont typeface="Wingdings" pitchFamily="2" charset="2"/>
              <a:buChar char="n"/>
            </a:pPr>
            <a:r>
              <a:rPr lang="zh-CN" altLang="en-US" sz="1400" dirty="0">
                <a:solidFill>
                  <a:schemeClr val="bg1"/>
                </a:solidFill>
                <a:latin typeface="微软雅黑" pitchFamily="34" charset="-122"/>
                <a:ea typeface="微软雅黑" pitchFamily="34" charset="-122"/>
              </a:rPr>
              <a:t>鉴黄</a:t>
            </a:r>
          </a:p>
          <a:p>
            <a:r>
              <a:rPr lang="zh-CN" altLang="en-US" sz="1100" dirty="0">
                <a:solidFill>
                  <a:schemeClr val="bg1"/>
                </a:solidFill>
                <a:latin typeface="微软雅黑" pitchFamily="34" charset="-122"/>
                <a:ea typeface="微软雅黑" pitchFamily="34" charset="-122"/>
              </a:rPr>
              <a:t>利用截图功能和优图系统，鉴别直播的视频流是否涉及黄色信息。可在鉴黄管理平台上展示和管理涉黄视频</a:t>
            </a:r>
            <a:r>
              <a:rPr lang="zh-CN" altLang="en-US" sz="1100" dirty="0" smtClean="0">
                <a:solidFill>
                  <a:schemeClr val="bg1"/>
                </a:solidFill>
                <a:latin typeface="微软雅黑" pitchFamily="34" charset="-122"/>
                <a:ea typeface="微软雅黑" pitchFamily="34" charset="-122"/>
              </a:rPr>
              <a:t>流</a:t>
            </a:r>
            <a:endParaRPr lang="en-US" altLang="zh-CN" sz="1100" dirty="0" smtClean="0">
              <a:solidFill>
                <a:schemeClr val="bg1"/>
              </a:solidFill>
              <a:latin typeface="微软雅黑" pitchFamily="34" charset="-122"/>
              <a:ea typeface="微软雅黑" pitchFamily="34" charset="-122"/>
            </a:endParaRPr>
          </a:p>
          <a:p>
            <a:endParaRPr lang="zh-CN" altLang="en-US" sz="1100" dirty="0">
              <a:solidFill>
                <a:schemeClr val="bg1"/>
              </a:solidFill>
              <a:latin typeface="微软雅黑" pitchFamily="34" charset="-122"/>
              <a:ea typeface="微软雅黑" pitchFamily="34" charset="-122"/>
            </a:endParaRPr>
          </a:p>
          <a:p>
            <a:pPr marL="171450" indent="-171450">
              <a:buFont typeface="Wingdings" pitchFamily="2" charset="2"/>
              <a:buChar char="n"/>
            </a:pPr>
            <a:r>
              <a:rPr lang="zh-CN" altLang="en-US" sz="1400" dirty="0">
                <a:solidFill>
                  <a:schemeClr val="bg1"/>
                </a:solidFill>
                <a:latin typeface="微软雅黑" pitchFamily="34" charset="-122"/>
                <a:ea typeface="微软雅黑" pitchFamily="34" charset="-122"/>
              </a:rPr>
              <a:t>录制截图和多码率</a:t>
            </a:r>
          </a:p>
          <a:p>
            <a:r>
              <a:rPr lang="zh-CN" altLang="en-US" sz="1100" dirty="0">
                <a:solidFill>
                  <a:schemeClr val="bg1"/>
                </a:solidFill>
                <a:latin typeface="微软雅黑" pitchFamily="34" charset="-122"/>
                <a:ea typeface="微软雅黑" pitchFamily="34" charset="-122"/>
              </a:rPr>
              <a:t>支持通过</a:t>
            </a:r>
            <a:r>
              <a:rPr lang="en-US" altLang="zh-CN" sz="1100" dirty="0">
                <a:solidFill>
                  <a:schemeClr val="bg1"/>
                </a:solidFill>
                <a:latin typeface="微软雅黑" pitchFamily="34" charset="-122"/>
                <a:ea typeface="微软雅黑" pitchFamily="34" charset="-122"/>
              </a:rPr>
              <a:t>API</a:t>
            </a:r>
            <a:r>
              <a:rPr lang="zh-CN" altLang="en-US" sz="1100" dirty="0">
                <a:solidFill>
                  <a:schemeClr val="bg1"/>
                </a:solidFill>
                <a:latin typeface="微软雅黑" pitchFamily="34" charset="-122"/>
                <a:ea typeface="微软雅黑" pitchFamily="34" charset="-122"/>
              </a:rPr>
              <a:t>对直播过程进行录制和截图；录制视频直接对接点播平台，截图图片直接存放面向对象存储</a:t>
            </a:r>
            <a:r>
              <a:rPr lang="en-US" altLang="zh-CN" sz="1100" dirty="0">
                <a:solidFill>
                  <a:schemeClr val="bg1"/>
                </a:solidFill>
                <a:latin typeface="微软雅黑" pitchFamily="34" charset="-122"/>
                <a:ea typeface="微软雅黑" pitchFamily="34" charset="-122"/>
              </a:rPr>
              <a:t>COS</a:t>
            </a:r>
            <a:r>
              <a:rPr lang="zh-CN" altLang="en-US" sz="1100" dirty="0">
                <a:solidFill>
                  <a:schemeClr val="bg1"/>
                </a:solidFill>
                <a:latin typeface="微软雅黑" pitchFamily="34" charset="-122"/>
                <a:ea typeface="微软雅黑" pitchFamily="34" charset="-122"/>
              </a:rPr>
              <a:t>系统，以备后续处理，高效便捷；支持多码率和水印</a:t>
            </a:r>
            <a:r>
              <a:rPr lang="zh-CN" altLang="en-US" sz="1100" dirty="0" smtClean="0">
                <a:solidFill>
                  <a:schemeClr val="bg1"/>
                </a:solidFill>
                <a:latin typeface="微软雅黑" pitchFamily="34" charset="-122"/>
                <a:ea typeface="微软雅黑" pitchFamily="34" charset="-122"/>
              </a:rPr>
              <a:t>功能</a:t>
            </a:r>
            <a:endParaRPr lang="en-US" altLang="zh-CN" sz="1100" dirty="0" smtClean="0">
              <a:solidFill>
                <a:schemeClr val="bg1"/>
              </a:solidFill>
              <a:latin typeface="微软雅黑" pitchFamily="34" charset="-122"/>
              <a:ea typeface="微软雅黑" pitchFamily="34" charset="-122"/>
            </a:endParaRPr>
          </a:p>
          <a:p>
            <a:endParaRPr lang="en-US" altLang="zh-CN" sz="1100" dirty="0" smtClean="0">
              <a:solidFill>
                <a:schemeClr val="bg1"/>
              </a:solidFill>
              <a:latin typeface="微软雅黑" pitchFamily="34" charset="-122"/>
              <a:ea typeface="微软雅黑" pitchFamily="34" charset="-122"/>
            </a:endParaRPr>
          </a:p>
          <a:p>
            <a:pPr marL="171450" indent="-171450">
              <a:buFont typeface="Wingdings" pitchFamily="2" charset="2"/>
              <a:buChar char="n"/>
            </a:pPr>
            <a:r>
              <a:rPr lang="zh-CN" altLang="en-US" sz="1400" dirty="0">
                <a:solidFill>
                  <a:schemeClr val="bg1"/>
                </a:solidFill>
              </a:rPr>
              <a:t>互动直播</a:t>
            </a:r>
          </a:p>
          <a:p>
            <a:r>
              <a:rPr lang="zh-CN" altLang="en-US" sz="1100" dirty="0">
                <a:solidFill>
                  <a:schemeClr val="bg1"/>
                </a:solidFill>
              </a:rPr>
              <a:t>结合互动直播服务提供的</a:t>
            </a:r>
            <a:r>
              <a:rPr lang="en-US" altLang="zh-CN" sz="1100" dirty="0">
                <a:solidFill>
                  <a:schemeClr val="bg1"/>
                </a:solidFill>
              </a:rPr>
              <a:t>Android/</a:t>
            </a:r>
            <a:r>
              <a:rPr lang="en-US" altLang="zh-CN" sz="1100" dirty="0" err="1">
                <a:solidFill>
                  <a:schemeClr val="bg1"/>
                </a:solidFill>
              </a:rPr>
              <a:t>iOS</a:t>
            </a:r>
            <a:r>
              <a:rPr lang="en-US" altLang="zh-CN" sz="1100" dirty="0">
                <a:solidFill>
                  <a:schemeClr val="bg1"/>
                </a:solidFill>
              </a:rPr>
              <a:t>/Windows/Web SDK</a:t>
            </a:r>
            <a:r>
              <a:rPr lang="zh-CN" altLang="en-US" sz="1100" dirty="0">
                <a:solidFill>
                  <a:schemeClr val="bg1"/>
                </a:solidFill>
              </a:rPr>
              <a:t>，可快速集成多平台的音视频采集及开播能力，在</a:t>
            </a:r>
            <a:r>
              <a:rPr lang="en-US" altLang="zh-CN" sz="1100" dirty="0">
                <a:solidFill>
                  <a:schemeClr val="bg1"/>
                </a:solidFill>
              </a:rPr>
              <a:t>HLS/RTMP</a:t>
            </a:r>
            <a:r>
              <a:rPr lang="zh-CN" altLang="en-US" sz="1100" dirty="0">
                <a:solidFill>
                  <a:schemeClr val="bg1"/>
                </a:solidFill>
              </a:rPr>
              <a:t>单向直播同时实现互动直播</a:t>
            </a:r>
            <a:r>
              <a:rPr lang="zh-CN" altLang="en-US" sz="1100" dirty="0" smtClean="0">
                <a:solidFill>
                  <a:schemeClr val="bg1"/>
                </a:solidFill>
              </a:rPr>
              <a:t>。</a:t>
            </a:r>
            <a:endParaRPr lang="zh-CN" altLang="zh-CN" sz="1100" dirty="0">
              <a:solidFill>
                <a:schemeClr val="bg1"/>
              </a:solidFill>
              <a:latin typeface="微软雅黑" pitchFamily="34" charset="-122"/>
              <a:ea typeface="微软雅黑" pitchFamily="34" charset="-122"/>
              <a:sym typeface="宋体" panose="02010600030101010101" pitchFamily="2" charset="-122"/>
            </a:endParaRPr>
          </a:p>
        </p:txBody>
      </p:sp>
      <p:sp>
        <p:nvSpPr>
          <p:cNvPr id="22" name="Freeform 397"/>
          <p:cNvSpPr>
            <a:spLocks/>
          </p:cNvSpPr>
          <p:nvPr/>
        </p:nvSpPr>
        <p:spPr bwMode="auto">
          <a:xfrm>
            <a:off x="5554919" y="1725375"/>
            <a:ext cx="163157" cy="98993"/>
          </a:xfrm>
          <a:custGeom>
            <a:avLst/>
            <a:gdLst>
              <a:gd name="T0" fmla="*/ 70 w 70"/>
              <a:gd name="T1" fmla="*/ 31 h 42"/>
              <a:gd name="T2" fmla="*/ 59 w 70"/>
              <a:gd name="T3" fmla="*/ 42 h 42"/>
              <a:gd name="T4" fmla="*/ 11 w 70"/>
              <a:gd name="T5" fmla="*/ 42 h 42"/>
              <a:gd name="T6" fmla="*/ 0 w 70"/>
              <a:gd name="T7" fmla="*/ 31 h 42"/>
              <a:gd name="T8" fmla="*/ 0 w 70"/>
              <a:gd name="T9" fmla="*/ 10 h 42"/>
              <a:gd name="T10" fmla="*/ 11 w 70"/>
              <a:gd name="T11" fmla="*/ 0 h 42"/>
              <a:gd name="T12" fmla="*/ 59 w 70"/>
              <a:gd name="T13" fmla="*/ 0 h 42"/>
              <a:gd name="T14" fmla="*/ 70 w 70"/>
              <a:gd name="T15" fmla="*/ 10 h 42"/>
              <a:gd name="T16" fmla="*/ 70 w 70"/>
              <a:gd name="T17"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2">
                <a:moveTo>
                  <a:pt x="70" y="31"/>
                </a:moveTo>
                <a:cubicBezTo>
                  <a:pt x="70" y="37"/>
                  <a:pt x="65" y="42"/>
                  <a:pt x="59" y="42"/>
                </a:cubicBezTo>
                <a:cubicBezTo>
                  <a:pt x="11" y="42"/>
                  <a:pt x="11" y="42"/>
                  <a:pt x="11" y="42"/>
                </a:cubicBezTo>
                <a:cubicBezTo>
                  <a:pt x="5" y="42"/>
                  <a:pt x="0" y="37"/>
                  <a:pt x="0" y="31"/>
                </a:cubicBezTo>
                <a:cubicBezTo>
                  <a:pt x="0" y="10"/>
                  <a:pt x="0" y="10"/>
                  <a:pt x="0" y="10"/>
                </a:cubicBezTo>
                <a:cubicBezTo>
                  <a:pt x="0" y="4"/>
                  <a:pt x="5" y="0"/>
                  <a:pt x="11" y="0"/>
                </a:cubicBezTo>
                <a:cubicBezTo>
                  <a:pt x="59" y="0"/>
                  <a:pt x="59" y="0"/>
                  <a:pt x="59" y="0"/>
                </a:cubicBezTo>
                <a:cubicBezTo>
                  <a:pt x="65" y="0"/>
                  <a:pt x="70" y="4"/>
                  <a:pt x="70" y="10"/>
                </a:cubicBezTo>
                <a:lnTo>
                  <a:pt x="70" y="31"/>
                </a:lnTo>
                <a:close/>
              </a:path>
            </a:pathLst>
          </a:custGeom>
          <a:solidFill>
            <a:srgbClr val="00CC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398"/>
          <p:cNvSpPr>
            <a:spLocks noEditPoints="1"/>
          </p:cNvSpPr>
          <p:nvPr/>
        </p:nvSpPr>
        <p:spPr bwMode="auto">
          <a:xfrm>
            <a:off x="5448593" y="1556720"/>
            <a:ext cx="390474" cy="306146"/>
          </a:xfrm>
          <a:custGeom>
            <a:avLst/>
            <a:gdLst>
              <a:gd name="T0" fmla="*/ 147 w 168"/>
              <a:gd name="T1" fmla="*/ 32 h 132"/>
              <a:gd name="T2" fmla="*/ 116 w 168"/>
              <a:gd name="T3" fmla="*/ 32 h 132"/>
              <a:gd name="T4" fmla="*/ 99 w 168"/>
              <a:gd name="T5" fmla="*/ 3 h 132"/>
              <a:gd name="T6" fmla="*/ 99 w 168"/>
              <a:gd name="T7" fmla="*/ 3 h 132"/>
              <a:gd name="T8" fmla="*/ 66 w 168"/>
              <a:gd name="T9" fmla="*/ 3 h 132"/>
              <a:gd name="T10" fmla="*/ 61 w 168"/>
              <a:gd name="T11" fmla="*/ 0 h 132"/>
              <a:gd name="T12" fmla="*/ 27 w 168"/>
              <a:gd name="T13" fmla="*/ 0 h 132"/>
              <a:gd name="T14" fmla="*/ 22 w 168"/>
              <a:gd name="T15" fmla="*/ 7 h 132"/>
              <a:gd name="T16" fmla="*/ 27 w 168"/>
              <a:gd name="T17" fmla="*/ 14 h 132"/>
              <a:gd name="T18" fmla="*/ 61 w 168"/>
              <a:gd name="T19" fmla="*/ 14 h 132"/>
              <a:gd name="T20" fmla="*/ 66 w 168"/>
              <a:gd name="T21" fmla="*/ 12 h 132"/>
              <a:gd name="T22" fmla="*/ 93 w 168"/>
              <a:gd name="T23" fmla="*/ 12 h 132"/>
              <a:gd name="T24" fmla="*/ 105 w 168"/>
              <a:gd name="T25" fmla="*/ 32 h 132"/>
              <a:gd name="T26" fmla="*/ 23 w 168"/>
              <a:gd name="T27" fmla="*/ 32 h 132"/>
              <a:gd name="T28" fmla="*/ 0 w 168"/>
              <a:gd name="T29" fmla="*/ 53 h 132"/>
              <a:gd name="T30" fmla="*/ 0 w 168"/>
              <a:gd name="T31" fmla="*/ 111 h 132"/>
              <a:gd name="T32" fmla="*/ 23 w 168"/>
              <a:gd name="T33" fmla="*/ 132 h 132"/>
              <a:gd name="T34" fmla="*/ 147 w 168"/>
              <a:gd name="T35" fmla="*/ 132 h 132"/>
              <a:gd name="T36" fmla="*/ 168 w 168"/>
              <a:gd name="T37" fmla="*/ 103 h 132"/>
              <a:gd name="T38" fmla="*/ 168 w 168"/>
              <a:gd name="T39" fmla="*/ 59 h 132"/>
              <a:gd name="T40" fmla="*/ 147 w 168"/>
              <a:gd name="T41" fmla="*/ 32 h 132"/>
              <a:gd name="T42" fmla="*/ 123 w 168"/>
              <a:gd name="T43" fmla="*/ 106 h 132"/>
              <a:gd name="T44" fmla="*/ 110 w 168"/>
              <a:gd name="T45" fmla="*/ 120 h 132"/>
              <a:gd name="T46" fmla="*/ 53 w 168"/>
              <a:gd name="T47" fmla="*/ 120 h 132"/>
              <a:gd name="T48" fmla="*/ 39 w 168"/>
              <a:gd name="T49" fmla="*/ 106 h 132"/>
              <a:gd name="T50" fmla="*/ 39 w 168"/>
              <a:gd name="T51" fmla="*/ 80 h 132"/>
              <a:gd name="T52" fmla="*/ 53 w 168"/>
              <a:gd name="T53" fmla="*/ 66 h 132"/>
              <a:gd name="T54" fmla="*/ 110 w 168"/>
              <a:gd name="T55" fmla="*/ 66 h 132"/>
              <a:gd name="T56" fmla="*/ 123 w 168"/>
              <a:gd name="T57" fmla="*/ 80 h 132"/>
              <a:gd name="T58" fmla="*/ 123 w 168"/>
              <a:gd name="T59" fmla="*/ 10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32">
                <a:moveTo>
                  <a:pt x="147" y="32"/>
                </a:moveTo>
                <a:cubicBezTo>
                  <a:pt x="116" y="32"/>
                  <a:pt x="116" y="32"/>
                  <a:pt x="116" y="32"/>
                </a:cubicBezTo>
                <a:cubicBezTo>
                  <a:pt x="99" y="3"/>
                  <a:pt x="99" y="3"/>
                  <a:pt x="99" y="3"/>
                </a:cubicBezTo>
                <a:cubicBezTo>
                  <a:pt x="99" y="3"/>
                  <a:pt x="99" y="3"/>
                  <a:pt x="99" y="3"/>
                </a:cubicBezTo>
                <a:cubicBezTo>
                  <a:pt x="66" y="3"/>
                  <a:pt x="66" y="3"/>
                  <a:pt x="66" y="3"/>
                </a:cubicBezTo>
                <a:cubicBezTo>
                  <a:pt x="64" y="1"/>
                  <a:pt x="63" y="0"/>
                  <a:pt x="61" y="0"/>
                </a:cubicBezTo>
                <a:cubicBezTo>
                  <a:pt x="27" y="0"/>
                  <a:pt x="27" y="0"/>
                  <a:pt x="27" y="0"/>
                </a:cubicBezTo>
                <a:cubicBezTo>
                  <a:pt x="24" y="0"/>
                  <a:pt x="22" y="3"/>
                  <a:pt x="22" y="7"/>
                </a:cubicBezTo>
                <a:cubicBezTo>
                  <a:pt x="22" y="11"/>
                  <a:pt x="24" y="14"/>
                  <a:pt x="27" y="14"/>
                </a:cubicBezTo>
                <a:cubicBezTo>
                  <a:pt x="61" y="14"/>
                  <a:pt x="61" y="14"/>
                  <a:pt x="61" y="14"/>
                </a:cubicBezTo>
                <a:cubicBezTo>
                  <a:pt x="63" y="14"/>
                  <a:pt x="64" y="13"/>
                  <a:pt x="66" y="12"/>
                </a:cubicBezTo>
                <a:cubicBezTo>
                  <a:pt x="93" y="12"/>
                  <a:pt x="93" y="12"/>
                  <a:pt x="93" y="12"/>
                </a:cubicBezTo>
                <a:cubicBezTo>
                  <a:pt x="105" y="32"/>
                  <a:pt x="105" y="32"/>
                  <a:pt x="105" y="32"/>
                </a:cubicBezTo>
                <a:cubicBezTo>
                  <a:pt x="23" y="32"/>
                  <a:pt x="23" y="32"/>
                  <a:pt x="23" y="32"/>
                </a:cubicBezTo>
                <a:cubicBezTo>
                  <a:pt x="10" y="32"/>
                  <a:pt x="0" y="41"/>
                  <a:pt x="0" y="53"/>
                </a:cubicBezTo>
                <a:cubicBezTo>
                  <a:pt x="0" y="111"/>
                  <a:pt x="0" y="111"/>
                  <a:pt x="0" y="111"/>
                </a:cubicBezTo>
                <a:cubicBezTo>
                  <a:pt x="0" y="123"/>
                  <a:pt x="10" y="132"/>
                  <a:pt x="23" y="132"/>
                </a:cubicBezTo>
                <a:cubicBezTo>
                  <a:pt x="147" y="132"/>
                  <a:pt x="147" y="132"/>
                  <a:pt x="147" y="132"/>
                </a:cubicBezTo>
                <a:cubicBezTo>
                  <a:pt x="163" y="132"/>
                  <a:pt x="164" y="110"/>
                  <a:pt x="168" y="103"/>
                </a:cubicBezTo>
                <a:cubicBezTo>
                  <a:pt x="168" y="59"/>
                  <a:pt x="168" y="59"/>
                  <a:pt x="168" y="59"/>
                </a:cubicBezTo>
                <a:cubicBezTo>
                  <a:pt x="165" y="51"/>
                  <a:pt x="167" y="34"/>
                  <a:pt x="147" y="32"/>
                </a:cubicBezTo>
                <a:close/>
                <a:moveTo>
                  <a:pt x="123" y="106"/>
                </a:moveTo>
                <a:cubicBezTo>
                  <a:pt x="123" y="114"/>
                  <a:pt x="117" y="120"/>
                  <a:pt x="110" y="120"/>
                </a:cubicBezTo>
                <a:cubicBezTo>
                  <a:pt x="53" y="120"/>
                  <a:pt x="53" y="120"/>
                  <a:pt x="53" y="120"/>
                </a:cubicBezTo>
                <a:cubicBezTo>
                  <a:pt x="45" y="120"/>
                  <a:pt x="39" y="114"/>
                  <a:pt x="39" y="106"/>
                </a:cubicBezTo>
                <a:cubicBezTo>
                  <a:pt x="39" y="80"/>
                  <a:pt x="39" y="80"/>
                  <a:pt x="39" y="80"/>
                </a:cubicBezTo>
                <a:cubicBezTo>
                  <a:pt x="39" y="73"/>
                  <a:pt x="45" y="66"/>
                  <a:pt x="53" y="66"/>
                </a:cubicBezTo>
                <a:cubicBezTo>
                  <a:pt x="110" y="66"/>
                  <a:pt x="110" y="66"/>
                  <a:pt x="110" y="66"/>
                </a:cubicBezTo>
                <a:cubicBezTo>
                  <a:pt x="117" y="66"/>
                  <a:pt x="123" y="73"/>
                  <a:pt x="123" y="80"/>
                </a:cubicBezTo>
                <a:lnTo>
                  <a:pt x="123" y="106"/>
                </a:lnTo>
                <a:close/>
              </a:path>
            </a:pathLst>
          </a:custGeom>
          <a:solidFill>
            <a:srgbClr val="00CC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399"/>
          <p:cNvSpPr>
            <a:spLocks/>
          </p:cNvSpPr>
          <p:nvPr/>
        </p:nvSpPr>
        <p:spPr bwMode="auto">
          <a:xfrm>
            <a:off x="5844567" y="1661213"/>
            <a:ext cx="64163" cy="159488"/>
          </a:xfrm>
          <a:custGeom>
            <a:avLst/>
            <a:gdLst>
              <a:gd name="T0" fmla="*/ 27 w 27"/>
              <a:gd name="T1" fmla="*/ 0 h 69"/>
              <a:gd name="T2" fmla="*/ 0 w 27"/>
              <a:gd name="T3" fmla="*/ 14 h 69"/>
              <a:gd name="T4" fmla="*/ 0 w 27"/>
              <a:gd name="T5" fmla="*/ 57 h 69"/>
              <a:gd name="T6" fmla="*/ 27 w 27"/>
              <a:gd name="T7" fmla="*/ 69 h 69"/>
              <a:gd name="T8" fmla="*/ 27 w 27"/>
              <a:gd name="T9" fmla="*/ 0 h 69"/>
            </a:gdLst>
            <a:ahLst/>
            <a:cxnLst>
              <a:cxn ang="0">
                <a:pos x="T0" y="T1"/>
              </a:cxn>
              <a:cxn ang="0">
                <a:pos x="T2" y="T3"/>
              </a:cxn>
              <a:cxn ang="0">
                <a:pos x="T4" y="T5"/>
              </a:cxn>
              <a:cxn ang="0">
                <a:pos x="T6" y="T7"/>
              </a:cxn>
              <a:cxn ang="0">
                <a:pos x="T8" y="T9"/>
              </a:cxn>
            </a:cxnLst>
            <a:rect l="0" t="0" r="r" b="b"/>
            <a:pathLst>
              <a:path w="27" h="69">
                <a:moveTo>
                  <a:pt x="27" y="0"/>
                </a:moveTo>
                <a:cubicBezTo>
                  <a:pt x="0" y="14"/>
                  <a:pt x="0" y="14"/>
                  <a:pt x="0" y="14"/>
                </a:cubicBezTo>
                <a:cubicBezTo>
                  <a:pt x="0" y="14"/>
                  <a:pt x="0" y="57"/>
                  <a:pt x="0" y="57"/>
                </a:cubicBezTo>
                <a:cubicBezTo>
                  <a:pt x="27" y="69"/>
                  <a:pt x="27" y="69"/>
                  <a:pt x="27" y="69"/>
                </a:cubicBezTo>
                <a:cubicBezTo>
                  <a:pt x="27" y="40"/>
                  <a:pt x="27" y="11"/>
                  <a:pt x="27" y="0"/>
                </a:cubicBezTo>
                <a:close/>
              </a:path>
            </a:pathLst>
          </a:custGeom>
          <a:solidFill>
            <a:srgbClr val="00CC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5952437" y="1556292"/>
            <a:ext cx="2366682"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44195" rtl="0" fontAlgn="auto" latinLnBrk="1"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rPr>
              <a:t>直播</a:t>
            </a:r>
            <a:r>
              <a:rPr kumimoji="0" lang="en-US" altLang="zh-CN"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rPr>
              <a:t>LVB</a:t>
            </a:r>
            <a:endParaRPr kumimoji="0" lang="zh-CN" altLang="en-US"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endParaRPr>
          </a:p>
        </p:txBody>
      </p:sp>
    </p:spTree>
    <p:extLst>
      <p:ext uri="{BB962C8B-B14F-4D97-AF65-F5344CB8AC3E}">
        <p14:creationId xmlns:p14="http://schemas.microsoft.com/office/powerpoint/2010/main" val="2606118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theme/theme1.xml><?xml version="1.0" encoding="utf-8"?>
<a:theme xmlns:a="http://schemas.openxmlformats.org/drawingml/2006/main" name="主题1">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6">
              <a:lumMod val="60000"/>
              <a:lumOff val="40000"/>
            </a:schemeClr>
          </a:solidFill>
          <a:prstDash val="solid"/>
          <a:bevel/>
        </a:ln>
        <a:effectLst/>
      </a:spPr>
      <a:bodyPr rot="0" spcFirstLastPara="1" vertOverflow="overflow" horzOverflow="overflow" vert="horz" wrap="square" lIns="45719" tIns="45719" rIns="45719" bIns="45719" numCol="1" spcCol="38100" rtlCol="0" anchor="ctr">
        <a:spAutoFit/>
      </a:bodyPr>
      <a:lstStyle>
        <a:defPPr marL="0" marR="0" indent="0" algn="ctr" defTabSz="544195" rtl="0" fontAlgn="auto" latinLnBrk="1" hangingPunct="0">
          <a:lnSpc>
            <a:spcPct val="100000"/>
          </a:lnSpc>
          <a:spcBef>
            <a:spcPts val="0"/>
          </a:spcBef>
          <a:spcAft>
            <a:spcPts val="0"/>
          </a:spcAft>
          <a:buClrTx/>
          <a:buSzTx/>
          <a:buFontTx/>
          <a:buNone/>
          <a:defRPr kumimoji="0"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defRPr>
        </a:def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544195" rtl="0" fontAlgn="auto" latinLnBrk="1" hangingPunct="0">
          <a:lnSpc>
            <a:spcPct val="100000"/>
          </a:lnSpc>
          <a:spcBef>
            <a:spcPts val="0"/>
          </a:spcBef>
          <a:spcAft>
            <a:spcPts val="0"/>
          </a:spcAft>
          <a:buClrTx/>
          <a:buSzTx/>
          <a:buFontTx/>
          <a:buNone/>
          <a:defRPr kumimoji="0" sz="1800" b="0" i="0" u="none" strike="noStrike" cap="none" spc="0" normalizeH="0" baseline="0" dirty="0" smtClean="0">
            <a:ln>
              <a:noFill/>
            </a:ln>
            <a:solidFill>
              <a:srgbClr val="000000"/>
            </a:solidFill>
            <a:effectLst/>
            <a:uFillTx/>
            <a:latin typeface="微软雅黑" pitchFamily="34" charset="-122"/>
            <a:ea typeface="微软雅黑" pitchFamily="34" charset="-122"/>
            <a:sym typeface="Calibri"/>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35000"/>
              </a:srgbClr>
            </a:outerShdw>
          </a:effectLst>
        </a:effectStyle>
        <a:effectStyle>
          <a:effectLst>
            <a:outerShdw blurRad="25400" dist="12700" dir="5400000" rotWithShape="0">
              <a:srgbClr val="000000">
                <a:alpha val="35000"/>
              </a:srgbClr>
            </a:outerShdw>
          </a:effectLst>
        </a:effectStyle>
        <a:effectStyle>
          <a:effectLst>
            <a:outerShdw blurRad="254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4F81BD"/>
          </a:solidFill>
          <a:prstDash val="solid"/>
          <a:bevel/>
        </a:ln>
        <a:effectLst>
          <a:outerShdw blurRad="25400" dist="12700" dir="5400000" rotWithShape="0">
            <a:srgbClr val="000000">
              <a:alpha val="35000"/>
            </a:srgbClr>
          </a:outerShdw>
        </a:effectLst>
      </a:spPr>
      <a:bodyPr rot="0" spcFirstLastPara="1" vertOverflow="overflow" horzOverflow="overflow" vert="horz" wrap="square" lIns="34289" tIns="34289" rIns="34289" bIns="34289" numCol="1" spcCol="38100" rtlCol="0" anchor="ctr">
        <a:spAutoFit/>
      </a:bodyPr>
      <a:lstStyle>
        <a:defPPr marL="0" marR="0" indent="0" algn="l" defTabSz="544195"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4F81BD"/>
          </a:solidFill>
          <a:prstDash val="solid"/>
          <a:bevel/>
        </a:ln>
        <a:effectLst>
          <a:outerShdw blurRad="25400" dist="127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34289" tIns="34289" rIns="34289" bIns="34289" numCol="1" spcCol="38100" rtlCol="0" anchor="t">
        <a:spAutoFit/>
      </a:bodyPr>
      <a:lstStyle>
        <a:defPPr marL="0" marR="0" indent="0" algn="l" defTabSz="544195"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15A5443E3939284E9C7338D1AF152B1B" ma:contentTypeVersion="0" ma:contentTypeDescription="新建文档。" ma:contentTypeScope="" ma:versionID="42bb324ff64be46f93023bbc67d49f22">
  <xsd:schema xmlns:xsd="http://www.w3.org/2001/XMLSchema" xmlns:p="http://schemas.microsoft.com/office/2006/metadata/properties" targetNamespace="http://schemas.microsoft.com/office/2006/metadata/properties" ma:root="true" ma:fieldsID="b51e50da1bca0add1c6bbfbefcbaaa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ma:readOnly="true"/>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82DB58A0-5F0F-4F5B-9B2D-6D9781D23284}">
  <ds:schemaRefs>
    <ds:schemaRef ds:uri="http://schemas.microsoft.com/sharepoint/v3/contenttype/forms"/>
  </ds:schemaRefs>
</ds:datastoreItem>
</file>

<file path=customXml/itemProps2.xml><?xml version="1.0" encoding="utf-8"?>
<ds:datastoreItem xmlns:ds="http://schemas.openxmlformats.org/officeDocument/2006/customXml" ds:itemID="{C6DB69B1-3273-4BBF-8259-E864F9AF6B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4E7C1C19-AFB2-44B7-BA49-1812D70A240A}">
  <ds:schemaRef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purl.org/dc/term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主题1</Template>
  <TotalTime>8500</TotalTime>
  <Words>2765</Words>
  <Application>Microsoft Office PowerPoint</Application>
  <PresentationFormat>全屏显示(4:3)</PresentationFormat>
  <Paragraphs>520</Paragraphs>
  <Slides>23</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25" baseType="lpstr">
      <vt:lpstr>主题1</vt:lpstr>
      <vt:lpstr>BMP 图象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肖媛</dc:creator>
  <cp:lastModifiedBy>高喆</cp:lastModifiedBy>
  <cp:revision>1524</cp:revision>
  <cp:lastPrinted>2017-01-17T03:56:35Z</cp:lastPrinted>
  <dcterms:created xsi:type="dcterms:W3CDTF">2016-12-16T03:09:00Z</dcterms:created>
  <dcterms:modified xsi:type="dcterms:W3CDTF">2017-06-06T02:42:39Z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